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s/slide3.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s/slide18.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5.xml" ContentType="application/vnd.openxmlformats-officedocument.presentationml.slide+xml"/>
  <Override PartName="/ppt/notesSlides/notesSlide18.xml" ContentType="application/vnd.openxmlformats-officedocument.presentationml.notesSlide+xml"/>
  <Override PartName="/ppt/slideMasters/slideMaster1.xml" ContentType="application/vnd.openxmlformats-officedocument.presentationml.slideMaster+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5.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7.xml" ContentType="application/vnd.openxmlformats-officedocument.presentationml.notesSlide+xml"/>
  <Override PartName="/ppt/notesSlides/notesSlide4.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12.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715000" type="screen16x10"/>
  <p:notesSz cx="6858000" cy="9144000"/>
  <p:embeddedFontLst>
    <p:embeddedFont>
      <p:font typeface="Montserrat" panose="020B0604020202020204" charset="0"/>
      <p:regular r:id="rId21"/>
      <p:bold r:id="rId22"/>
      <p:italic r:id="rId23"/>
      <p:boldItalic r:id="rId24"/>
    </p:embeddedFont>
    <p:embeddedFont>
      <p:font typeface="Lato" panose="020B0604020202020204" charset="0"/>
      <p:regular r:id="rId25"/>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1062" y="90"/>
      </p:cViewPr>
      <p:guideLst>
        <p:guide orient="horz" pos="180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1.fntdata"/><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686104"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93576968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533636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b61833ef95_0_92: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b61833ef95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388462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c5337d7144_0_30: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c5337d7144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11599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b61833ef95_0_134: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b61833ef95_0_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865169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b61833ef95_0_32: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b61833ef95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891401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b58cf5dd60_0_1: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b58cf5dd60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27341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b61833ef95_0_67: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b61833ef95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430233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c5337d7144_0_0: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c5337d714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413083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b61833ef95_0_59: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 name="Google Shape;222;gb61833ef95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466422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c5337d7144_0_24: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gc5337d7144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15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b62c0ba4ab_0_8: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b62c0ba4ab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46176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79ac0fbf5c_0_0: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79ac0fbf5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49961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b2634de5c4_0_37: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b2634de5c4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83696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b61833ef95_0_10: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b61833ef95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03758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b61833ef95_0_20: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b61833ef95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14299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b61833ef95_0_79: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b61833ef95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5480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b61833ef95_0_40: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b61833ef95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043398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b61833ef95_0_118: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b61833ef95_0_1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64839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827306"/>
            <a:ext cx="8520600" cy="2280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3149028"/>
            <a:ext cx="8520600" cy="880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5181352"/>
            <a:ext cx="548700" cy="437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229028"/>
            <a:ext cx="8520600" cy="21816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502472"/>
            <a:ext cx="8520600" cy="14454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5181352"/>
            <a:ext cx="548700" cy="437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5181352"/>
            <a:ext cx="548700" cy="437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389833"/>
            <a:ext cx="8520600" cy="9354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5181352"/>
            <a:ext cx="548700" cy="437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94472"/>
            <a:ext cx="8520600" cy="636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280528"/>
            <a:ext cx="8520600" cy="37959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5181352"/>
            <a:ext cx="548700" cy="437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94472"/>
            <a:ext cx="8520600" cy="636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280528"/>
            <a:ext cx="3999900" cy="37959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280528"/>
            <a:ext cx="3999900" cy="37959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5181352"/>
            <a:ext cx="548700" cy="437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94472"/>
            <a:ext cx="8520600" cy="636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5181352"/>
            <a:ext cx="548700" cy="437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617333"/>
            <a:ext cx="2808000" cy="839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544000"/>
            <a:ext cx="2808000" cy="35328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5181352"/>
            <a:ext cx="548700" cy="437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500167"/>
            <a:ext cx="6367800" cy="45453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5181352"/>
            <a:ext cx="548700" cy="437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39"/>
            <a:ext cx="4572000" cy="5715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370194"/>
            <a:ext cx="4045200" cy="16470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3114528"/>
            <a:ext cx="4045200" cy="13722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804528"/>
            <a:ext cx="3837000" cy="41058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5181352"/>
            <a:ext cx="548700" cy="437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700639"/>
            <a:ext cx="5998800" cy="6723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5181352"/>
            <a:ext cx="548700" cy="437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94472"/>
            <a:ext cx="8520600" cy="6363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80528"/>
            <a:ext cx="8520600" cy="37959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5181352"/>
            <a:ext cx="548700" cy="4374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evaluationsupportscotland.org.uk/wp-content/uploads/2020/08/pdf_method_-_evaluation_wheel.pdf"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www.sheffkids.co.uk/adultssite/pages/consultationtechniques.html"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hyperlink" Target="http://mypeer.org.au/monitoring-evaluation/data-collection-methods/creative-strategies/" TargetMode="External"/><Relationship Id="rId5" Type="http://schemas.openxmlformats.org/officeDocument/2006/relationships/image" Target="../media/image3.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hyperlink" Target="https://wakelet.com/" TargetMode="External"/><Relationship Id="rId7"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hyperlink" Target="https://knowhow.ncvo.org.uk/organisation/impact/measuring-your-impact/participatory-methods" TargetMode="External"/><Relationship Id="rId5" Type="http://schemas.openxmlformats.org/officeDocument/2006/relationships/image" Target="../media/image3.png"/><Relationship Id="rId4" Type="http://schemas.openxmlformats.org/officeDocument/2006/relationships/hyperlink" Target="https://evaluationsupportscotland.org.uk/wp-content/uploads/2020/08/method_-_using_social_media_to_evaluate_other_activiti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akelet.com/" TargetMode="External"/><Relationship Id="rId7"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hyperlink" Target="https://www.thinknpc.org/resource-hub/listen-and-learn-how-charities-can-use-qualitative-research/" TargetMode="External"/><Relationship Id="rId5" Type="http://schemas.openxmlformats.org/officeDocument/2006/relationships/image" Target="../media/image3.png"/><Relationship Id="rId4" Type="http://schemas.openxmlformats.org/officeDocument/2006/relationships/hyperlink" Target="https://evaluationsupportscotland.org.uk/wp-content/uploads/2020/08/method_-_using_social_media_to_evaluate_other_activities.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hyperlink" Target="https://www.thinknpc.org/resource-hub/listen-and-learn-how-charities-can-use-qualitative-research/" TargetMode="External"/><Relationship Id="rId5" Type="http://schemas.openxmlformats.org/officeDocument/2006/relationships/hyperlink" Target="https://knowhow.ncvo.org.uk/organisation/impact/measuring-your-impact/participatory-methods" TargetMode="Externa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8" Type="http://schemas.openxmlformats.org/officeDocument/2006/relationships/hyperlink" Target="https://www.magpi.com/" TargetMode="External"/><Relationship Id="rId13" Type="http://schemas.openxmlformats.org/officeDocument/2006/relationships/image" Target="../media/image15.png"/><Relationship Id="rId3" Type="http://schemas.openxmlformats.org/officeDocument/2006/relationships/hyperlink" Target="https://www.betterevaluation.org/en/evaluation-options/mobile_data_collection" TargetMode="External"/><Relationship Id="rId7" Type="http://schemas.openxmlformats.org/officeDocument/2006/relationships/hyperlink" Target="https://www.ipsos.com/en/4-reasons-do-moment-research" TargetMode="External"/><Relationship Id="rId12" Type="http://schemas.openxmlformats.org/officeDocument/2006/relationships/hyperlink" Target="https://www.thinknpc.org/resource-hub/listen-and-learn-how-charities-can-use-qualitative-research/"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6" Type="http://schemas.openxmlformats.org/officeDocument/2006/relationships/hyperlink" Target="https://www.kobotoolbox.org/" TargetMode="External"/><Relationship Id="rId11" Type="http://schemas.openxmlformats.org/officeDocument/2006/relationships/hyperlink" Target="https://knowhow.ncvo.org.uk/organisation/impact/measuring-your-impact/participatory-methods" TargetMode="External"/><Relationship Id="rId5" Type="http://schemas.openxmlformats.org/officeDocument/2006/relationships/hyperlink" Target="https://www.inspiringimpact.org/impact-stories/impact-story-empowering-communities-to-collect-data/" TargetMode="External"/><Relationship Id="rId10" Type="http://schemas.openxmlformats.org/officeDocument/2006/relationships/image" Target="../media/image14.png"/><Relationship Id="rId4" Type="http://schemas.openxmlformats.org/officeDocument/2006/relationships/hyperlink" Target="https://www.dimagi.com/mobile-data-collection/" TargetMode="External"/><Relationship Id="rId9"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hyperlink" Target="https://www.mentimeter.com/" TargetMode="External"/><Relationship Id="rId7"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image" Target="../media/image3.png"/><Relationship Id="rId5" Type="http://schemas.openxmlformats.org/officeDocument/2006/relationships/hyperlink" Target="https://knowhow.ncvo.org.uk/organisation/impact/measuring-your-impact/participatory-methods" TargetMode="External"/><Relationship Id="rId4" Type="http://schemas.openxmlformats.org/officeDocument/2006/relationships/hyperlink" Target="https://www.smartsurvey.co.u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hyperlink" Target="https://evaluationsupportscotland.org.uk/resources/body-map-2/" TargetMode="External"/><Relationship Id="rId3" Type="http://schemas.openxmlformats.org/officeDocument/2006/relationships/hyperlink" Target="http://www.miro.com/" TargetMode="External"/><Relationship Id="rId7" Type="http://schemas.openxmlformats.org/officeDocument/2006/relationships/hyperlink" Target="https://study.sagepub.com/sites/default/files/Body%20Mapping.pdf"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hyperlink" Target="https://www.mural.co/" TargetMode="External"/><Relationship Id="rId11" Type="http://schemas.openxmlformats.org/officeDocument/2006/relationships/hyperlink" Target="https://evaluationsupportscotland.org.uk/wp-content/uploads/2020/08/pdf_method_-_evaluation_wheel.pdf" TargetMode="External"/><Relationship Id="rId5" Type="http://schemas.openxmlformats.org/officeDocument/2006/relationships/hyperlink" Target="https://docs.google.com/" TargetMode="External"/><Relationship Id="rId10" Type="http://schemas.openxmlformats.org/officeDocument/2006/relationships/image" Target="../media/image4.png"/><Relationship Id="rId4" Type="http://schemas.openxmlformats.org/officeDocument/2006/relationships/hyperlink" Target="https://jamboard.google.com/" TargetMode="External"/><Relationship Id="rId9"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hyperlink" Target="https://www.alzheimers.org.uk/dementia-professionals/dementia-experience-toolkit/real-life-examples/dementia-friendly/photo-interviews-medications"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hyperlink" Target="https://education.nsw.gov.au/teaching-and-learning/school-learning-environments-and-change/future-focused-learning-and-teaching/evaluation/photo-elicitation#:~:text=Photo%20elicitation%20is%20an%20interviewing%20technique%20in%20research,research%20subjects%20had%20been%20engaged%20during%20a%20project."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miro.com/" TargetMode="External"/><Relationship Id="rId7" Type="http://schemas.openxmlformats.org/officeDocument/2006/relationships/hyperlink" Target="https://woodcraft.org.uk/sites/default/files/Evaluation%20and%20reflection%20activities.pdf"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hyperlink" Target="https://www.mural.co/" TargetMode="External"/><Relationship Id="rId4" Type="http://schemas.openxmlformats.org/officeDocument/2006/relationships/hyperlink" Target="https://jamboard.google.co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hyperlink" Target="https://woodcraft.org.uk/sites/default/files/Evaluation%20and%20reflection%20activities.pdf" TargetMode="Externa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hyperlink" Target="http://www.sheffkids.co.uk/adultssite/pages/consultationtechniques.html"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hyperlink" Target="http://www.miro.com/" TargetMode="External"/><Relationship Id="rId7"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hyperlink" Target="https://knowhow.ncvo.org.uk/organisation/impact/measuring-your-impact/participatory-methods" TargetMode="External"/><Relationship Id="rId5" Type="http://schemas.openxmlformats.org/officeDocument/2006/relationships/hyperlink" Target="https://www.mural.co/" TargetMode="External"/><Relationship Id="rId4" Type="http://schemas.openxmlformats.org/officeDocument/2006/relationships/hyperlink" Target="https://jamboard.google.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1569276"/>
            <a:ext cx="8520600" cy="1883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b="1">
                <a:latin typeface="Montserrat"/>
                <a:ea typeface="Montserrat"/>
                <a:cs typeface="Montserrat"/>
                <a:sym typeface="Montserrat"/>
              </a:rPr>
              <a:t>Creative evaluation methods cards</a:t>
            </a:r>
            <a:endParaRPr b="1">
              <a:latin typeface="Montserrat"/>
              <a:ea typeface="Montserrat"/>
              <a:cs typeface="Montserrat"/>
              <a:sym typeface="Montserrat"/>
            </a:endParaRPr>
          </a:p>
        </p:txBody>
      </p:sp>
      <p:pic>
        <p:nvPicPr>
          <p:cNvPr id="55" name="Google Shape;55;p13"/>
          <p:cNvPicPr preferRelativeResize="0"/>
          <p:nvPr/>
        </p:nvPicPr>
        <p:blipFill>
          <a:blip r:embed="rId3">
            <a:alphaModFix/>
          </a:blip>
          <a:stretch>
            <a:fillRect/>
          </a:stretch>
        </p:blipFill>
        <p:spPr>
          <a:xfrm>
            <a:off x="6824375" y="105651"/>
            <a:ext cx="2168325" cy="857374"/>
          </a:xfrm>
          <a:prstGeom prst="rect">
            <a:avLst/>
          </a:prstGeom>
          <a:noFill/>
          <a:ln>
            <a:noFill/>
          </a:ln>
        </p:spPr>
      </p:pic>
      <p:pic>
        <p:nvPicPr>
          <p:cNvPr id="56" name="Google Shape;56;p13"/>
          <p:cNvPicPr preferRelativeResize="0"/>
          <p:nvPr/>
        </p:nvPicPr>
        <p:blipFill rotWithShape="1">
          <a:blip r:embed="rId4">
            <a:alphaModFix/>
          </a:blip>
          <a:srcRect l="12254" r="21362"/>
          <a:stretch/>
        </p:blipFill>
        <p:spPr>
          <a:xfrm>
            <a:off x="167725" y="3662175"/>
            <a:ext cx="1849326" cy="18836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2"/>
          <p:cNvSpPr txBox="1">
            <a:spLocks noGrp="1"/>
          </p:cNvSpPr>
          <p:nvPr>
            <p:ph type="title"/>
          </p:nvPr>
        </p:nvSpPr>
        <p:spPr>
          <a:xfrm>
            <a:off x="359575" y="205847"/>
            <a:ext cx="7217100" cy="546300"/>
          </a:xfrm>
          <a:prstGeom prst="rect">
            <a:avLst/>
          </a:prstGeom>
          <a:solidFill>
            <a:srgbClr val="00AEEF"/>
          </a:solidFill>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b="1">
                <a:solidFill>
                  <a:srgbClr val="FFFFFF"/>
                </a:solidFill>
                <a:latin typeface="Montserrat"/>
                <a:ea typeface="Montserrat"/>
                <a:cs typeface="Montserrat"/>
                <a:sym typeface="Montserrat"/>
              </a:rPr>
              <a:t>Evaluation wheel </a:t>
            </a:r>
            <a:endParaRPr b="1">
              <a:solidFill>
                <a:srgbClr val="FFFFFF"/>
              </a:solidFill>
              <a:latin typeface="Montserrat"/>
              <a:ea typeface="Montserrat"/>
              <a:cs typeface="Montserrat"/>
              <a:sym typeface="Montserrat"/>
            </a:endParaRPr>
          </a:p>
        </p:txBody>
      </p:sp>
      <p:sp>
        <p:nvSpPr>
          <p:cNvPr id="144" name="Google Shape;144;p22"/>
          <p:cNvSpPr txBox="1">
            <a:spLocks noGrp="1"/>
          </p:cNvSpPr>
          <p:nvPr>
            <p:ph type="body" idx="1"/>
          </p:nvPr>
        </p:nvSpPr>
        <p:spPr>
          <a:xfrm>
            <a:off x="4520050" y="1790299"/>
            <a:ext cx="4232100" cy="36222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400" b="1">
                <a:solidFill>
                  <a:schemeClr val="dk1"/>
                </a:solidFill>
                <a:highlight>
                  <a:schemeClr val="lt1"/>
                </a:highlight>
                <a:latin typeface="Lato"/>
                <a:ea typeface="Lato"/>
                <a:cs typeface="Lato"/>
                <a:sym typeface="Lato"/>
              </a:rPr>
              <a:t>Preparation needed: </a:t>
            </a:r>
            <a:r>
              <a:rPr lang="en" sz="1400">
                <a:solidFill>
                  <a:schemeClr val="dk1"/>
                </a:solidFill>
                <a:highlight>
                  <a:schemeClr val="lt1"/>
                </a:highlight>
                <a:latin typeface="Lato"/>
                <a:ea typeface="Lato"/>
                <a:cs typeface="Lato"/>
                <a:sym typeface="Lato"/>
              </a:rPr>
              <a:t>Preparation time to create, 15-30 minute session time, analysis time.</a:t>
            </a:r>
            <a:endParaRPr sz="1400" b="1">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What do you need for this: </a:t>
            </a:r>
            <a:r>
              <a:rPr lang="en" sz="1400">
                <a:solidFill>
                  <a:schemeClr val="dk1"/>
                </a:solidFill>
                <a:highlight>
                  <a:schemeClr val="lt1"/>
                </a:highlight>
                <a:latin typeface="Lato"/>
                <a:ea typeface="Lato"/>
                <a:cs typeface="Lato"/>
                <a:sym typeface="Lato"/>
              </a:rPr>
              <a:t>A printed outcome wheel and pens, or an online version of the wheel on whiteboard software. Find out more and see an example </a:t>
            </a:r>
            <a:r>
              <a:rPr lang="en" sz="1400" u="sng">
                <a:solidFill>
                  <a:schemeClr val="hlink"/>
                </a:solidFill>
                <a:highlight>
                  <a:schemeClr val="lt1"/>
                </a:highlight>
                <a:latin typeface="Lato"/>
                <a:ea typeface="Lato"/>
                <a:cs typeface="Lato"/>
                <a:sym typeface="Lato"/>
                <a:hlinkClick r:id="rId3"/>
              </a:rPr>
              <a:t>here</a:t>
            </a:r>
            <a:r>
              <a:rPr lang="en" sz="1400">
                <a:solidFill>
                  <a:schemeClr val="dk1"/>
                </a:solidFill>
                <a:highlight>
                  <a:srgbClr val="FFFFFF"/>
                </a:highlight>
                <a:latin typeface="Lato"/>
                <a:ea typeface="Lato"/>
                <a:cs typeface="Lato"/>
                <a:sym typeface="Lato"/>
              </a:rPr>
              <a:t>.</a:t>
            </a:r>
            <a:endParaRPr sz="1400">
              <a:solidFill>
                <a:schemeClr val="dk1"/>
              </a:solidFill>
              <a:highlight>
                <a:srgbClr val="FFFFFF"/>
              </a:highlight>
              <a:latin typeface="Lato"/>
              <a:ea typeface="Lato"/>
              <a:cs typeface="Lato"/>
              <a:sym typeface="Lato"/>
            </a:endParaRPr>
          </a:p>
          <a:p>
            <a:pPr marL="0" lvl="0" indent="0" algn="l" rtl="0">
              <a:spcBef>
                <a:spcPts val="1600"/>
              </a:spcBef>
              <a:spcAft>
                <a:spcPts val="1600"/>
              </a:spcAft>
              <a:buNone/>
            </a:pPr>
            <a:r>
              <a:rPr lang="en" sz="1400" b="1">
                <a:solidFill>
                  <a:srgbClr val="000000"/>
                </a:solidFill>
                <a:highlight>
                  <a:srgbClr val="FFFFFF"/>
                </a:highlight>
                <a:latin typeface="Lato"/>
                <a:ea typeface="Lato"/>
                <a:cs typeface="Lato"/>
                <a:sym typeface="Lato"/>
              </a:rPr>
              <a:t>Top tips for facilitating:</a:t>
            </a:r>
            <a:r>
              <a:rPr lang="en" sz="1400" i="1">
                <a:solidFill>
                  <a:schemeClr val="dk1"/>
                </a:solidFill>
                <a:highlight>
                  <a:srgbClr val="FFFFFF"/>
                </a:highlight>
                <a:latin typeface="Lato"/>
                <a:ea typeface="Lato"/>
                <a:cs typeface="Lato"/>
                <a:sym typeface="Lato"/>
              </a:rPr>
              <a:t> </a:t>
            </a:r>
            <a:r>
              <a:rPr lang="en" sz="1400">
                <a:solidFill>
                  <a:schemeClr val="dk1"/>
                </a:solidFill>
                <a:highlight>
                  <a:schemeClr val="lt1"/>
                </a:highlight>
                <a:latin typeface="Lato"/>
                <a:ea typeface="Lato"/>
                <a:cs typeface="Lato"/>
                <a:sym typeface="Lato"/>
              </a:rPr>
              <a:t>For each of the outcomes, make sure you discuss discuss what a ‘1’ would look like and what a ‘10’ would look like.</a:t>
            </a:r>
            <a:endParaRPr sz="1400" b="1">
              <a:solidFill>
                <a:srgbClr val="000000"/>
              </a:solidFill>
              <a:latin typeface="Lato"/>
              <a:ea typeface="Lato"/>
              <a:cs typeface="Lato"/>
              <a:sym typeface="Lato"/>
            </a:endParaRPr>
          </a:p>
        </p:txBody>
      </p:sp>
      <p:sp>
        <p:nvSpPr>
          <p:cNvPr id="145" name="Google Shape;145;p22"/>
          <p:cNvSpPr txBox="1"/>
          <p:nvPr/>
        </p:nvSpPr>
        <p:spPr>
          <a:xfrm>
            <a:off x="359575" y="803725"/>
            <a:ext cx="73713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b="1">
                <a:solidFill>
                  <a:schemeClr val="dk1"/>
                </a:solidFill>
                <a:highlight>
                  <a:schemeClr val="lt1"/>
                </a:highlight>
                <a:latin typeface="Lato"/>
                <a:ea typeface="Lato"/>
                <a:cs typeface="Lato"/>
                <a:sym typeface="Lato"/>
              </a:rPr>
              <a:t>Description:</a:t>
            </a:r>
            <a:r>
              <a:rPr lang="en" i="1">
                <a:solidFill>
                  <a:schemeClr val="dk1"/>
                </a:solidFill>
                <a:highlight>
                  <a:srgbClr val="FFFFFF"/>
                </a:highlight>
                <a:latin typeface="Lato"/>
                <a:ea typeface="Lato"/>
                <a:cs typeface="Lato"/>
                <a:sym typeface="Lato"/>
              </a:rPr>
              <a:t> </a:t>
            </a:r>
            <a:r>
              <a:rPr lang="en">
                <a:solidFill>
                  <a:schemeClr val="dk1"/>
                </a:solidFill>
                <a:highlight>
                  <a:srgbClr val="FFFFFF"/>
                </a:highlight>
                <a:latin typeface="Lato"/>
                <a:ea typeface="Lato"/>
                <a:cs typeface="Lato"/>
                <a:sym typeface="Lato"/>
              </a:rPr>
              <a:t>The evaluation wheel or outcome wheel is a simple way to collect information about your outcomes. Divide a circle into segments and input your outcomes (one per segment). Discuss where the individual sees themselves for each outcome on a scale of 1-10. </a:t>
            </a:r>
            <a:endParaRPr>
              <a:solidFill>
                <a:schemeClr val="dk1"/>
              </a:solidFill>
              <a:highlight>
                <a:srgbClr val="FFFFFF"/>
              </a:highlight>
              <a:latin typeface="Lato"/>
              <a:ea typeface="Lato"/>
              <a:cs typeface="Lato"/>
              <a:sym typeface="Lato"/>
            </a:endParaRPr>
          </a:p>
        </p:txBody>
      </p:sp>
      <p:sp>
        <p:nvSpPr>
          <p:cNvPr id="146" name="Google Shape;146;p22"/>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rgbClr val="FFFFFF"/>
                </a:highlight>
                <a:latin typeface="Lato"/>
                <a:ea typeface="Lato"/>
                <a:cs typeface="Lato"/>
                <a:sym typeface="Lato"/>
              </a:rPr>
              <a:t>Simplicity level: </a:t>
            </a:r>
            <a:r>
              <a:rPr lang="en">
                <a:solidFill>
                  <a:schemeClr val="dk1"/>
                </a:solidFill>
                <a:highlight>
                  <a:schemeClr val="lt1"/>
                </a:highlight>
                <a:latin typeface="Lato"/>
                <a:ea typeface="Lato"/>
                <a:cs typeface="Lato"/>
                <a:sym typeface="Lato"/>
              </a:rPr>
              <a:t>Easy.</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highlight>
                  <a:srgbClr val="FFFFFF"/>
                </a:highlight>
                <a:latin typeface="Lato"/>
                <a:ea typeface="Lato"/>
                <a:cs typeface="Lato"/>
                <a:sym typeface="Lato"/>
              </a:rPr>
              <a:t>Scale of evidence: </a:t>
            </a:r>
            <a:r>
              <a:rPr lang="en">
                <a:highlight>
                  <a:srgbClr val="FFFFFF"/>
                </a:highlight>
                <a:latin typeface="Lato"/>
                <a:ea typeface="Lato"/>
                <a:cs typeface="Lato"/>
                <a:sym typeface="Lato"/>
              </a:rPr>
              <a:t>In-depth qualitative insights.</a:t>
            </a:r>
            <a:endParaRPr>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Benefits: </a:t>
            </a:r>
            <a:r>
              <a:rPr lang="en">
                <a:solidFill>
                  <a:schemeClr val="dk1"/>
                </a:solidFill>
                <a:highlight>
                  <a:schemeClr val="lt1"/>
                </a:highlight>
                <a:latin typeface="Lato"/>
                <a:ea typeface="Lato"/>
                <a:cs typeface="Lato"/>
                <a:sym typeface="Lato"/>
              </a:rPr>
              <a:t>Results can be easily aggregated, show change over time, and are  simple to analyse as the results are on a scale of 1-10.</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Considerations</a:t>
            </a:r>
            <a:r>
              <a:rPr lang="en">
                <a:solidFill>
                  <a:schemeClr val="dk1"/>
                </a:solidFill>
                <a:highlight>
                  <a:srgbClr val="FFFFFF"/>
                </a:highlight>
                <a:latin typeface="Lato"/>
                <a:ea typeface="Lato"/>
                <a:cs typeface="Lato"/>
                <a:sym typeface="Lato"/>
              </a:rPr>
              <a:t>: </a:t>
            </a:r>
            <a:r>
              <a:rPr lang="en">
                <a:highlight>
                  <a:schemeClr val="lt1"/>
                </a:highlight>
                <a:latin typeface="Lato"/>
                <a:ea typeface="Lato"/>
                <a:cs typeface="Lato"/>
                <a:sym typeface="Lato"/>
              </a:rPr>
              <a:t>Data protection; think about how to share the aggregated data with users.</a:t>
            </a:r>
            <a:endParaRPr>
              <a:highlight>
                <a:srgbClr val="FFFFFF"/>
              </a:highlight>
              <a:latin typeface="Lato"/>
              <a:ea typeface="Lato"/>
              <a:cs typeface="Lato"/>
              <a:sym typeface="Lato"/>
            </a:endParaRPr>
          </a:p>
          <a:p>
            <a:pPr marL="0" lvl="0" indent="0" algn="l" rtl="0">
              <a:lnSpc>
                <a:spcPct val="115000"/>
              </a:lnSpc>
              <a:spcBef>
                <a:spcPts val="1600"/>
              </a:spcBef>
              <a:spcAft>
                <a:spcPts val="1600"/>
              </a:spcAft>
              <a:buNone/>
            </a:pPr>
            <a:r>
              <a:rPr lang="en" b="1">
                <a:solidFill>
                  <a:schemeClr val="dk1"/>
                </a:solidFill>
                <a:highlight>
                  <a:schemeClr val="lt1"/>
                </a:highlight>
                <a:latin typeface="Lato"/>
                <a:ea typeface="Lato"/>
                <a:cs typeface="Lato"/>
                <a:sym typeface="Lato"/>
              </a:rPr>
              <a:t>When to use: </a:t>
            </a:r>
            <a:r>
              <a:rPr lang="en">
                <a:solidFill>
                  <a:schemeClr val="dk1"/>
                </a:solidFill>
                <a:highlight>
                  <a:schemeClr val="lt1"/>
                </a:highlight>
                <a:latin typeface="Lato"/>
                <a:ea typeface="Lato"/>
                <a:cs typeface="Lato"/>
                <a:sym typeface="Lato"/>
              </a:rPr>
              <a:t>At the start and end of engagement, to measure progress. Regular intervals may be more appropriate for longer-term engagement.</a:t>
            </a:r>
            <a:endParaRPr>
              <a:solidFill>
                <a:schemeClr val="dk1"/>
              </a:solidFill>
              <a:highlight>
                <a:srgbClr val="FFFFFF"/>
              </a:highlight>
              <a:latin typeface="Lato"/>
              <a:ea typeface="Lato"/>
              <a:cs typeface="Lato"/>
              <a:sym typeface="Lato"/>
            </a:endParaRPr>
          </a:p>
        </p:txBody>
      </p:sp>
      <p:sp>
        <p:nvSpPr>
          <p:cNvPr id="147" name="Google Shape;147;p22"/>
          <p:cNvSpPr txBox="1"/>
          <p:nvPr/>
        </p:nvSpPr>
        <p:spPr>
          <a:xfrm>
            <a:off x="5136100" y="5336150"/>
            <a:ext cx="24405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latin typeface="Lato"/>
                <a:ea typeface="Lato"/>
                <a:cs typeface="Lato"/>
                <a:sym typeface="Lato"/>
              </a:rPr>
              <a:t>Some content adapted from </a:t>
            </a:r>
            <a:r>
              <a:rPr lang="en" sz="1200" u="sng">
                <a:solidFill>
                  <a:schemeClr val="hlink"/>
                </a:solidFill>
                <a:latin typeface="Lato"/>
                <a:ea typeface="Lato"/>
                <a:cs typeface="Lato"/>
                <a:sym typeface="Lato"/>
                <a:hlinkClick r:id="rId3"/>
              </a:rPr>
              <a:t>ESS</a:t>
            </a:r>
            <a:endParaRPr sz="1200">
              <a:latin typeface="Lato"/>
              <a:ea typeface="Lato"/>
              <a:cs typeface="Lato"/>
              <a:sym typeface="Lato"/>
            </a:endParaRPr>
          </a:p>
        </p:txBody>
      </p:sp>
      <p:pic>
        <p:nvPicPr>
          <p:cNvPr id="148" name="Google Shape;148;p22"/>
          <p:cNvPicPr preferRelativeResize="0"/>
          <p:nvPr/>
        </p:nvPicPr>
        <p:blipFill>
          <a:blip r:embed="rId4">
            <a:alphaModFix/>
          </a:blip>
          <a:stretch>
            <a:fillRect/>
          </a:stretch>
        </p:blipFill>
        <p:spPr>
          <a:xfrm>
            <a:off x="7686900" y="431875"/>
            <a:ext cx="1065250" cy="1065250"/>
          </a:xfrm>
          <a:prstGeom prst="rect">
            <a:avLst/>
          </a:prstGeom>
          <a:noFill/>
          <a:ln>
            <a:noFill/>
          </a:ln>
        </p:spPr>
      </p:pic>
      <p:sp>
        <p:nvSpPr>
          <p:cNvPr id="149" name="Google Shape;149;p22"/>
          <p:cNvSpPr txBox="1"/>
          <p:nvPr/>
        </p:nvSpPr>
        <p:spPr>
          <a:xfrm>
            <a:off x="4664125" y="234750"/>
            <a:ext cx="2852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solidFill>
                  <a:schemeClr val="lt1"/>
                </a:solidFill>
                <a:latin typeface="Lato"/>
                <a:ea typeface="Lato"/>
                <a:cs typeface="Lato"/>
                <a:sym typeface="Lato"/>
              </a:rPr>
              <a:t>Suitable for remote working </a:t>
            </a:r>
            <a:endParaRPr sz="1600">
              <a:solidFill>
                <a:srgbClr val="FFFFFF"/>
              </a:solidFill>
              <a:latin typeface="Lato"/>
              <a:ea typeface="Lato"/>
              <a:cs typeface="Lato"/>
              <a:sym typeface="Lato"/>
            </a:endParaRPr>
          </a:p>
        </p:txBody>
      </p:sp>
      <p:pic>
        <p:nvPicPr>
          <p:cNvPr id="150" name="Google Shape;150;p22"/>
          <p:cNvPicPr preferRelativeResize="0"/>
          <p:nvPr/>
        </p:nvPicPr>
        <p:blipFill>
          <a:blip r:embed="rId5">
            <a:alphaModFix/>
          </a:blip>
          <a:stretch>
            <a:fillRect/>
          </a:stretch>
        </p:blipFill>
        <p:spPr>
          <a:xfrm>
            <a:off x="4141419" y="234751"/>
            <a:ext cx="403981" cy="4311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3"/>
          <p:cNvSpPr txBox="1">
            <a:spLocks noGrp="1"/>
          </p:cNvSpPr>
          <p:nvPr>
            <p:ph type="ctrTitle"/>
          </p:nvPr>
        </p:nvSpPr>
        <p:spPr>
          <a:xfrm>
            <a:off x="311700" y="1067001"/>
            <a:ext cx="8520600" cy="2028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800" b="1">
                <a:latin typeface="Montserrat"/>
                <a:ea typeface="Montserrat"/>
                <a:cs typeface="Montserrat"/>
                <a:sym typeface="Montserrat"/>
              </a:rPr>
              <a:t>Research using technology</a:t>
            </a:r>
            <a:endParaRPr sz="3800" b="1">
              <a:latin typeface="Montserrat"/>
              <a:ea typeface="Montserrat"/>
              <a:cs typeface="Montserrat"/>
              <a:sym typeface="Montserrat"/>
            </a:endParaRPr>
          </a:p>
        </p:txBody>
      </p:sp>
      <p:pic>
        <p:nvPicPr>
          <p:cNvPr id="156" name="Google Shape;156;p23"/>
          <p:cNvPicPr preferRelativeResize="0"/>
          <p:nvPr/>
        </p:nvPicPr>
        <p:blipFill>
          <a:blip r:embed="rId3">
            <a:alphaModFix/>
          </a:blip>
          <a:stretch>
            <a:fillRect/>
          </a:stretch>
        </p:blipFill>
        <p:spPr>
          <a:xfrm>
            <a:off x="6824375" y="105651"/>
            <a:ext cx="2168325" cy="857374"/>
          </a:xfrm>
          <a:prstGeom prst="rect">
            <a:avLst/>
          </a:prstGeom>
          <a:noFill/>
          <a:ln>
            <a:noFill/>
          </a:ln>
        </p:spPr>
      </p:pic>
      <p:pic>
        <p:nvPicPr>
          <p:cNvPr id="157" name="Google Shape;157;p23"/>
          <p:cNvPicPr preferRelativeResize="0"/>
          <p:nvPr/>
        </p:nvPicPr>
        <p:blipFill rotWithShape="1">
          <a:blip r:embed="rId4">
            <a:alphaModFix/>
          </a:blip>
          <a:srcRect l="12254" r="21362"/>
          <a:stretch/>
        </p:blipFill>
        <p:spPr>
          <a:xfrm>
            <a:off x="167725" y="3662175"/>
            <a:ext cx="1849326" cy="18836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4"/>
          <p:cNvSpPr txBox="1">
            <a:spLocks noGrp="1"/>
          </p:cNvSpPr>
          <p:nvPr>
            <p:ph type="title"/>
          </p:nvPr>
        </p:nvSpPr>
        <p:spPr>
          <a:xfrm>
            <a:off x="359575" y="205850"/>
            <a:ext cx="7341900" cy="546300"/>
          </a:xfrm>
          <a:prstGeom prst="rect">
            <a:avLst/>
          </a:prstGeom>
          <a:solidFill>
            <a:srgbClr val="00AEEF"/>
          </a:solidFill>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b="1">
                <a:solidFill>
                  <a:srgbClr val="FFFFFF"/>
                </a:solidFill>
                <a:latin typeface="Montserrat"/>
                <a:ea typeface="Montserrat"/>
                <a:cs typeface="Montserrat"/>
                <a:sym typeface="Montserrat"/>
              </a:rPr>
              <a:t>Vox pops</a:t>
            </a:r>
            <a:endParaRPr b="1">
              <a:solidFill>
                <a:srgbClr val="FFFFFF"/>
              </a:solidFill>
              <a:latin typeface="Montserrat"/>
              <a:ea typeface="Montserrat"/>
              <a:cs typeface="Montserrat"/>
              <a:sym typeface="Montserrat"/>
            </a:endParaRPr>
          </a:p>
        </p:txBody>
      </p:sp>
      <p:sp>
        <p:nvSpPr>
          <p:cNvPr id="163" name="Google Shape;163;p24"/>
          <p:cNvSpPr txBox="1">
            <a:spLocks noGrp="1"/>
          </p:cNvSpPr>
          <p:nvPr>
            <p:ph type="body" idx="1"/>
          </p:nvPr>
        </p:nvSpPr>
        <p:spPr>
          <a:xfrm>
            <a:off x="4520050" y="1790300"/>
            <a:ext cx="4232100" cy="36996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400" b="1">
                <a:solidFill>
                  <a:schemeClr val="dk1"/>
                </a:solidFill>
                <a:highlight>
                  <a:schemeClr val="lt1"/>
                </a:highlight>
                <a:latin typeface="Lato"/>
                <a:ea typeface="Lato"/>
                <a:cs typeface="Lato"/>
                <a:sym typeface="Lato"/>
              </a:rPr>
              <a:t>Preparation needed: </a:t>
            </a:r>
            <a:r>
              <a:rPr lang="en" sz="1400">
                <a:solidFill>
                  <a:srgbClr val="000000"/>
                </a:solidFill>
                <a:highlight>
                  <a:schemeClr val="lt1"/>
                </a:highlight>
                <a:latin typeface="Lato"/>
                <a:ea typeface="Lato"/>
                <a:cs typeface="Lato"/>
                <a:sym typeface="Lato"/>
              </a:rPr>
              <a:t>Planning and equipment set up, recording times, editing / analysis time and dissemination time.</a:t>
            </a:r>
            <a:endParaRPr sz="1400" b="1">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What do you need for this: </a:t>
            </a:r>
            <a:r>
              <a:rPr lang="en" sz="1400">
                <a:solidFill>
                  <a:srgbClr val="000000"/>
                </a:solidFill>
                <a:highlight>
                  <a:srgbClr val="FFFFFF"/>
                </a:highlight>
                <a:latin typeface="Lato"/>
                <a:ea typeface="Lato"/>
                <a:cs typeface="Lato"/>
                <a:sym typeface="Lato"/>
              </a:rPr>
              <a:t>Key questions, a safe space to record (in person or in a virtual meeting), consent forms, a clear process for data collection and the use of the videos, phones / cameras or online video software.</a:t>
            </a:r>
            <a:endParaRPr sz="1400">
              <a:solidFill>
                <a:schemeClr val="dk1"/>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Top tips for facilitating this:</a:t>
            </a:r>
            <a:r>
              <a:rPr lang="en" sz="1400" i="1">
                <a:solidFill>
                  <a:schemeClr val="dk1"/>
                </a:solidFill>
                <a:highlight>
                  <a:srgbClr val="FFFFFF"/>
                </a:highlight>
                <a:latin typeface="Lato"/>
                <a:ea typeface="Lato"/>
                <a:cs typeface="Lato"/>
                <a:sym typeface="Lato"/>
              </a:rPr>
              <a:t> </a:t>
            </a:r>
            <a:r>
              <a:rPr lang="en" sz="1400">
                <a:solidFill>
                  <a:schemeClr val="dk1"/>
                </a:solidFill>
                <a:highlight>
                  <a:schemeClr val="lt1"/>
                </a:highlight>
                <a:latin typeface="Lato"/>
                <a:ea typeface="Lato"/>
                <a:cs typeface="Lato"/>
                <a:sym typeface="Lato"/>
              </a:rPr>
              <a:t>Make sure you are clear on the purpose. Have key questions to ask but do not lead the answers.</a:t>
            </a:r>
            <a:endParaRPr sz="1400">
              <a:solidFill>
                <a:schemeClr val="dk1"/>
              </a:solidFill>
              <a:highlight>
                <a:schemeClr val="lt1"/>
              </a:highlight>
              <a:latin typeface="Lato"/>
              <a:ea typeface="Lato"/>
              <a:cs typeface="Lato"/>
              <a:sym typeface="Lato"/>
            </a:endParaRPr>
          </a:p>
          <a:p>
            <a:pPr marL="0" lvl="0" indent="0" algn="l" rtl="0">
              <a:spcBef>
                <a:spcPts val="1600"/>
              </a:spcBef>
              <a:spcAft>
                <a:spcPts val="1600"/>
              </a:spcAft>
              <a:buNone/>
            </a:pPr>
            <a:r>
              <a:rPr lang="en" sz="1400" b="1">
                <a:solidFill>
                  <a:schemeClr val="dk1"/>
                </a:solidFill>
                <a:highlight>
                  <a:schemeClr val="lt1"/>
                </a:highlight>
                <a:latin typeface="Lato"/>
                <a:ea typeface="Lato"/>
                <a:cs typeface="Lato"/>
                <a:sym typeface="Lato"/>
              </a:rPr>
              <a:t>Variation: </a:t>
            </a:r>
            <a:r>
              <a:rPr lang="en" sz="1400">
                <a:solidFill>
                  <a:schemeClr val="dk1"/>
                </a:solidFill>
                <a:highlight>
                  <a:schemeClr val="lt1"/>
                </a:highlight>
                <a:latin typeface="Lato"/>
                <a:ea typeface="Lato"/>
                <a:cs typeface="Lato"/>
                <a:sym typeface="Lato"/>
              </a:rPr>
              <a:t>Creating a </a:t>
            </a:r>
            <a:r>
              <a:rPr lang="en" sz="1400" u="sng">
                <a:solidFill>
                  <a:schemeClr val="hlink"/>
                </a:solidFill>
                <a:highlight>
                  <a:schemeClr val="lt1"/>
                </a:highlight>
                <a:latin typeface="Lato"/>
                <a:ea typeface="Lato"/>
                <a:cs typeface="Lato"/>
                <a:sym typeface="Lato"/>
                <a:hlinkClick r:id="rId3"/>
              </a:rPr>
              <a:t>Big Brother Diary Room.</a:t>
            </a:r>
            <a:endParaRPr sz="1400">
              <a:solidFill>
                <a:schemeClr val="dk1"/>
              </a:solidFill>
              <a:highlight>
                <a:schemeClr val="lt1"/>
              </a:highlight>
              <a:latin typeface="Lato"/>
              <a:ea typeface="Lato"/>
              <a:cs typeface="Lato"/>
              <a:sym typeface="Lato"/>
            </a:endParaRPr>
          </a:p>
        </p:txBody>
      </p:sp>
      <p:sp>
        <p:nvSpPr>
          <p:cNvPr id="164" name="Google Shape;164;p24"/>
          <p:cNvSpPr txBox="1"/>
          <p:nvPr/>
        </p:nvSpPr>
        <p:spPr>
          <a:xfrm>
            <a:off x="359575" y="803725"/>
            <a:ext cx="74139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b="1">
                <a:solidFill>
                  <a:schemeClr val="dk1"/>
                </a:solidFill>
                <a:highlight>
                  <a:schemeClr val="lt1"/>
                </a:highlight>
                <a:latin typeface="Lato"/>
                <a:ea typeface="Lato"/>
                <a:cs typeface="Lato"/>
                <a:sym typeface="Lato"/>
              </a:rPr>
              <a:t>Description: </a:t>
            </a:r>
            <a:r>
              <a:rPr lang="en">
                <a:solidFill>
                  <a:schemeClr val="dk1"/>
                </a:solidFill>
                <a:highlight>
                  <a:srgbClr val="FFFFFF"/>
                </a:highlight>
                <a:latin typeface="Lato"/>
                <a:ea typeface="Lato"/>
                <a:cs typeface="Lato"/>
                <a:sym typeface="Lato"/>
              </a:rPr>
              <a:t>Vox pops are short and snappy videos of people sharing their opinions and / or telling their story. This can be done among the participants. Discuss key questions to ask and allow participants to use their phones or to record an online video chat.</a:t>
            </a:r>
            <a:endParaRPr>
              <a:solidFill>
                <a:schemeClr val="dk1"/>
              </a:solidFill>
              <a:highlight>
                <a:srgbClr val="FFFFFF"/>
              </a:highlight>
              <a:latin typeface="Lato"/>
              <a:ea typeface="Lato"/>
              <a:cs typeface="Lato"/>
              <a:sym typeface="Lato"/>
            </a:endParaRPr>
          </a:p>
        </p:txBody>
      </p:sp>
      <p:sp>
        <p:nvSpPr>
          <p:cNvPr id="165" name="Google Shape;165;p24"/>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rgbClr val="FFFFFF"/>
                </a:highlight>
                <a:latin typeface="Lato"/>
                <a:ea typeface="Lato"/>
                <a:cs typeface="Lato"/>
                <a:sym typeface="Lato"/>
              </a:rPr>
              <a:t>Simplicity level: </a:t>
            </a:r>
            <a:r>
              <a:rPr lang="en">
                <a:solidFill>
                  <a:schemeClr val="dk1"/>
                </a:solidFill>
                <a:highlight>
                  <a:schemeClr val="lt1"/>
                </a:highlight>
                <a:latin typeface="Lato"/>
                <a:ea typeface="Lato"/>
                <a:cs typeface="Lato"/>
                <a:sym typeface="Lato"/>
              </a:rPr>
              <a:t>Medium.</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Clr>
                <a:schemeClr val="dk1"/>
              </a:buClr>
              <a:buSzPts val="1100"/>
              <a:buFont typeface="Arial"/>
              <a:buNone/>
            </a:pPr>
            <a:r>
              <a:rPr lang="en" b="1">
                <a:solidFill>
                  <a:schemeClr val="dk1"/>
                </a:solidFill>
                <a:highlight>
                  <a:schemeClr val="lt1"/>
                </a:highlight>
                <a:latin typeface="Lato"/>
                <a:ea typeface="Lato"/>
                <a:cs typeface="Lato"/>
                <a:sym typeface="Lato"/>
              </a:rPr>
              <a:t>Type of evidence: </a:t>
            </a:r>
            <a:r>
              <a:rPr lang="en">
                <a:solidFill>
                  <a:schemeClr val="dk1"/>
                </a:solidFill>
                <a:highlight>
                  <a:schemeClr val="lt1"/>
                </a:highlight>
                <a:latin typeface="Lato"/>
                <a:ea typeface="Lato"/>
                <a:cs typeface="Lato"/>
                <a:sym typeface="Lato"/>
              </a:rPr>
              <a:t>In-depth</a:t>
            </a:r>
            <a:r>
              <a:rPr lang="en" b="1">
                <a:solidFill>
                  <a:schemeClr val="dk1"/>
                </a:solidFill>
                <a:highlight>
                  <a:schemeClr val="lt1"/>
                </a:highlight>
                <a:latin typeface="Lato"/>
                <a:ea typeface="Lato"/>
                <a:cs typeface="Lato"/>
                <a:sym typeface="Lato"/>
              </a:rPr>
              <a:t> </a:t>
            </a:r>
            <a:r>
              <a:rPr lang="en">
                <a:solidFill>
                  <a:schemeClr val="dk1"/>
                </a:solidFill>
                <a:highlight>
                  <a:schemeClr val="lt1"/>
                </a:highlight>
                <a:latin typeface="Lato"/>
                <a:ea typeface="Lato"/>
                <a:cs typeface="Lato"/>
                <a:sym typeface="Lato"/>
              </a:rPr>
              <a:t>qualitative insights.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Benefits: </a:t>
            </a:r>
            <a:r>
              <a:rPr lang="en">
                <a:solidFill>
                  <a:schemeClr val="dk1"/>
                </a:solidFill>
                <a:highlight>
                  <a:schemeClr val="lt1"/>
                </a:highlight>
                <a:latin typeface="Lato"/>
                <a:ea typeface="Lato"/>
                <a:cs typeface="Lato"/>
                <a:sym typeface="Lato"/>
              </a:rPr>
              <a:t>Individuals can express themselves in engaging ways.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Considerations</a:t>
            </a:r>
            <a:r>
              <a:rPr lang="en">
                <a:solidFill>
                  <a:schemeClr val="dk1"/>
                </a:solidFill>
                <a:highlight>
                  <a:srgbClr val="FFFFFF"/>
                </a:highlight>
                <a:latin typeface="Lato"/>
                <a:ea typeface="Lato"/>
                <a:cs typeface="Lato"/>
                <a:sym typeface="Lato"/>
              </a:rPr>
              <a:t>: </a:t>
            </a:r>
            <a:r>
              <a:rPr lang="en">
                <a:solidFill>
                  <a:schemeClr val="dk1"/>
                </a:solidFill>
                <a:highlight>
                  <a:schemeClr val="lt1"/>
                </a:highlight>
                <a:latin typeface="Lato"/>
                <a:ea typeface="Lato"/>
                <a:cs typeface="Lato"/>
                <a:sym typeface="Lato"/>
              </a:rPr>
              <a:t>If sharing, think about consent and safeguarding (animations with a voice over or video without individuals may be more appropriate.) It may not produce in-depth feedback. Think about how it will be shared.</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1600"/>
              </a:spcAft>
              <a:buNone/>
            </a:pPr>
            <a:r>
              <a:rPr lang="en" b="1">
                <a:solidFill>
                  <a:schemeClr val="dk1"/>
                </a:solidFill>
                <a:highlight>
                  <a:schemeClr val="lt1"/>
                </a:highlight>
                <a:latin typeface="Lato"/>
                <a:ea typeface="Lato"/>
                <a:cs typeface="Lato"/>
                <a:sym typeface="Lato"/>
              </a:rPr>
              <a:t>How often should I do: </a:t>
            </a:r>
            <a:r>
              <a:rPr lang="en">
                <a:solidFill>
                  <a:schemeClr val="dk1"/>
                </a:solidFill>
                <a:highlight>
                  <a:schemeClr val="lt1"/>
                </a:highlight>
                <a:latin typeface="Lato"/>
                <a:ea typeface="Lato"/>
                <a:cs typeface="Lato"/>
                <a:sym typeface="Lato"/>
              </a:rPr>
              <a:t>Regular intervals or in line with your planning meetings.</a:t>
            </a:r>
            <a:endParaRPr>
              <a:solidFill>
                <a:schemeClr val="dk1"/>
              </a:solidFill>
              <a:highlight>
                <a:srgbClr val="FFFFFF"/>
              </a:highlight>
              <a:latin typeface="Lato"/>
              <a:ea typeface="Lato"/>
              <a:cs typeface="Lato"/>
              <a:sym typeface="Lato"/>
            </a:endParaRPr>
          </a:p>
        </p:txBody>
      </p:sp>
      <p:pic>
        <p:nvPicPr>
          <p:cNvPr id="166" name="Google Shape;166;p24"/>
          <p:cNvPicPr preferRelativeResize="0"/>
          <p:nvPr/>
        </p:nvPicPr>
        <p:blipFill>
          <a:blip r:embed="rId4">
            <a:alphaModFix/>
          </a:blip>
          <a:stretch>
            <a:fillRect/>
          </a:stretch>
        </p:blipFill>
        <p:spPr>
          <a:xfrm>
            <a:off x="7773475" y="437000"/>
            <a:ext cx="1017750" cy="1017750"/>
          </a:xfrm>
          <a:prstGeom prst="rect">
            <a:avLst/>
          </a:prstGeom>
          <a:noFill/>
          <a:ln>
            <a:noFill/>
          </a:ln>
        </p:spPr>
      </p:pic>
      <p:sp>
        <p:nvSpPr>
          <p:cNvPr id="167" name="Google Shape;167;p24"/>
          <p:cNvSpPr txBox="1"/>
          <p:nvPr/>
        </p:nvSpPr>
        <p:spPr>
          <a:xfrm>
            <a:off x="4664125" y="234750"/>
            <a:ext cx="2852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solidFill>
                  <a:schemeClr val="lt1"/>
                </a:solidFill>
                <a:latin typeface="Lato"/>
                <a:ea typeface="Lato"/>
                <a:cs typeface="Lato"/>
                <a:sym typeface="Lato"/>
              </a:rPr>
              <a:t>Suitable for remote working </a:t>
            </a:r>
            <a:endParaRPr sz="1600">
              <a:solidFill>
                <a:srgbClr val="FFFFFF"/>
              </a:solidFill>
              <a:latin typeface="Lato"/>
              <a:ea typeface="Lato"/>
              <a:cs typeface="Lato"/>
              <a:sym typeface="Lato"/>
            </a:endParaRPr>
          </a:p>
        </p:txBody>
      </p:sp>
      <p:pic>
        <p:nvPicPr>
          <p:cNvPr id="168" name="Google Shape;168;p24"/>
          <p:cNvPicPr preferRelativeResize="0"/>
          <p:nvPr/>
        </p:nvPicPr>
        <p:blipFill>
          <a:blip r:embed="rId5">
            <a:alphaModFix/>
          </a:blip>
          <a:stretch>
            <a:fillRect/>
          </a:stretch>
        </p:blipFill>
        <p:spPr>
          <a:xfrm>
            <a:off x="4141419" y="234751"/>
            <a:ext cx="403981" cy="431100"/>
          </a:xfrm>
          <a:prstGeom prst="rect">
            <a:avLst/>
          </a:prstGeom>
          <a:noFill/>
          <a:ln>
            <a:noFill/>
          </a:ln>
        </p:spPr>
      </p:pic>
      <p:sp>
        <p:nvSpPr>
          <p:cNvPr id="169" name="Google Shape;169;p24"/>
          <p:cNvSpPr txBox="1"/>
          <p:nvPr/>
        </p:nvSpPr>
        <p:spPr>
          <a:xfrm>
            <a:off x="5035450" y="5412500"/>
            <a:ext cx="32013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latin typeface="Lato"/>
                <a:ea typeface="Lato"/>
                <a:cs typeface="Lato"/>
                <a:sym typeface="Lato"/>
              </a:rPr>
              <a:t>Some content adapted from </a:t>
            </a:r>
            <a:r>
              <a:rPr lang="en" sz="1200" u="sng">
                <a:solidFill>
                  <a:schemeClr val="hlink"/>
                </a:solidFill>
                <a:latin typeface="Lato"/>
                <a:ea typeface="Lato"/>
                <a:cs typeface="Lato"/>
                <a:sym typeface="Lato"/>
                <a:hlinkClick r:id="rId6"/>
              </a:rPr>
              <a:t>mypeer.org</a:t>
            </a:r>
            <a:endParaRPr sz="1200">
              <a:solidFill>
                <a:schemeClr val="dk1"/>
              </a:solidFill>
              <a:latin typeface="Lato"/>
              <a:ea typeface="Lato"/>
              <a:cs typeface="Lato"/>
              <a:sym typeface="Lato"/>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title"/>
          </p:nvPr>
        </p:nvSpPr>
        <p:spPr>
          <a:xfrm>
            <a:off x="359575" y="205847"/>
            <a:ext cx="7217100" cy="546300"/>
          </a:xfrm>
          <a:prstGeom prst="rect">
            <a:avLst/>
          </a:prstGeom>
          <a:solidFill>
            <a:srgbClr val="00AEEF"/>
          </a:solidFill>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b="1">
                <a:solidFill>
                  <a:srgbClr val="FFFFFF"/>
                </a:solidFill>
                <a:latin typeface="Montserrat"/>
                <a:ea typeface="Montserrat"/>
                <a:cs typeface="Montserrat"/>
                <a:sym typeface="Montserrat"/>
              </a:rPr>
              <a:t>Social media</a:t>
            </a:r>
            <a:endParaRPr b="1">
              <a:solidFill>
                <a:srgbClr val="FFFFFF"/>
              </a:solidFill>
              <a:latin typeface="Montserrat"/>
              <a:ea typeface="Montserrat"/>
              <a:cs typeface="Montserrat"/>
              <a:sym typeface="Montserrat"/>
            </a:endParaRPr>
          </a:p>
        </p:txBody>
      </p:sp>
      <p:sp>
        <p:nvSpPr>
          <p:cNvPr id="175" name="Google Shape;175;p25"/>
          <p:cNvSpPr txBox="1">
            <a:spLocks noGrp="1"/>
          </p:cNvSpPr>
          <p:nvPr>
            <p:ph type="body" idx="1"/>
          </p:nvPr>
        </p:nvSpPr>
        <p:spPr>
          <a:xfrm>
            <a:off x="4520050" y="1790299"/>
            <a:ext cx="4232100" cy="36222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400" b="1">
                <a:solidFill>
                  <a:schemeClr val="dk1"/>
                </a:solidFill>
                <a:highlight>
                  <a:schemeClr val="lt1"/>
                </a:highlight>
                <a:latin typeface="Lato"/>
                <a:ea typeface="Lato"/>
                <a:cs typeface="Lato"/>
                <a:sym typeface="Lato"/>
              </a:rPr>
              <a:t>Preparation needed: </a:t>
            </a:r>
            <a:r>
              <a:rPr lang="en" sz="1400">
                <a:solidFill>
                  <a:srgbClr val="000000"/>
                </a:solidFill>
                <a:highlight>
                  <a:schemeClr val="lt1"/>
                </a:highlight>
                <a:latin typeface="Lato"/>
                <a:ea typeface="Lato"/>
                <a:cs typeface="Lato"/>
                <a:sym typeface="Lato"/>
              </a:rPr>
              <a:t>Time needed to explore analytics, hashtags and tagged content, time to input data, and time to review and then use the data.</a:t>
            </a:r>
            <a:endParaRPr sz="1400" b="1">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What do you need for this: </a:t>
            </a:r>
            <a:r>
              <a:rPr lang="en" sz="1400">
                <a:solidFill>
                  <a:schemeClr val="dk1"/>
                </a:solidFill>
                <a:highlight>
                  <a:schemeClr val="lt1"/>
                </a:highlight>
                <a:latin typeface="Lato"/>
                <a:ea typeface="Lato"/>
                <a:cs typeface="Lato"/>
                <a:sym typeface="Lato"/>
              </a:rPr>
              <a:t>Online monitoring and reporting software (such as </a:t>
            </a:r>
            <a:r>
              <a:rPr lang="en" sz="1400" u="sng">
                <a:solidFill>
                  <a:schemeClr val="hlink"/>
                </a:solidFill>
                <a:highlight>
                  <a:schemeClr val="lt1"/>
                </a:highlight>
                <a:latin typeface="Lato"/>
                <a:ea typeface="Lato"/>
                <a:cs typeface="Lato"/>
                <a:sym typeface="Lato"/>
                <a:hlinkClick r:id="rId3"/>
              </a:rPr>
              <a:t>Wakelet</a:t>
            </a:r>
            <a:r>
              <a:rPr lang="en" sz="1400">
                <a:solidFill>
                  <a:schemeClr val="dk1"/>
                </a:solidFill>
                <a:highlight>
                  <a:schemeClr val="lt1"/>
                </a:highlight>
                <a:latin typeface="Lato"/>
                <a:ea typeface="Lato"/>
                <a:cs typeface="Lato"/>
                <a:sym typeface="Lato"/>
              </a:rPr>
              <a:t>) or a simple spreadsheet (</a:t>
            </a:r>
            <a:r>
              <a:rPr lang="en" sz="1400" u="sng">
                <a:solidFill>
                  <a:schemeClr val="hlink"/>
                </a:solidFill>
                <a:highlight>
                  <a:schemeClr val="lt1"/>
                </a:highlight>
                <a:latin typeface="Lato"/>
                <a:ea typeface="Lato"/>
                <a:cs typeface="Lato"/>
                <a:sym typeface="Lato"/>
                <a:hlinkClick r:id="rId4"/>
              </a:rPr>
              <a:t>example here</a:t>
            </a:r>
            <a:r>
              <a:rPr lang="en" sz="1400">
                <a:solidFill>
                  <a:schemeClr val="dk1"/>
                </a:solidFill>
                <a:highlight>
                  <a:schemeClr val="lt1"/>
                </a:highlight>
                <a:latin typeface="Lato"/>
                <a:ea typeface="Lato"/>
                <a:cs typeface="Lato"/>
                <a:sym typeface="Lato"/>
              </a:rPr>
              <a:t>).</a:t>
            </a:r>
            <a:endParaRPr sz="1400">
              <a:solidFill>
                <a:schemeClr val="dk1"/>
              </a:solidFill>
              <a:highlight>
                <a:srgbClr val="FFFFFF"/>
              </a:highlight>
              <a:latin typeface="Lato"/>
              <a:ea typeface="Lato"/>
              <a:cs typeface="Lato"/>
              <a:sym typeface="Lato"/>
            </a:endParaRPr>
          </a:p>
          <a:p>
            <a:pPr marL="0" lvl="0" indent="0" algn="l" rtl="0">
              <a:spcBef>
                <a:spcPts val="1600"/>
              </a:spcBef>
              <a:spcAft>
                <a:spcPts val="1600"/>
              </a:spcAft>
              <a:buNone/>
            </a:pPr>
            <a:r>
              <a:rPr lang="en" sz="1400" b="1">
                <a:solidFill>
                  <a:srgbClr val="000000"/>
                </a:solidFill>
                <a:highlight>
                  <a:srgbClr val="FFFFFF"/>
                </a:highlight>
                <a:latin typeface="Lato"/>
                <a:ea typeface="Lato"/>
                <a:cs typeface="Lato"/>
                <a:sym typeface="Lato"/>
              </a:rPr>
              <a:t>Top tips for facilitating:</a:t>
            </a:r>
            <a:r>
              <a:rPr lang="en" sz="1400" i="1">
                <a:solidFill>
                  <a:schemeClr val="dk1"/>
                </a:solidFill>
                <a:highlight>
                  <a:srgbClr val="FFFFFF"/>
                </a:highlight>
                <a:latin typeface="Lato"/>
                <a:ea typeface="Lato"/>
                <a:cs typeface="Lato"/>
                <a:sym typeface="Lato"/>
              </a:rPr>
              <a:t> </a:t>
            </a:r>
            <a:r>
              <a:rPr lang="en" sz="1400">
                <a:solidFill>
                  <a:schemeClr val="dk1"/>
                </a:solidFill>
                <a:highlight>
                  <a:schemeClr val="lt1"/>
                </a:highlight>
                <a:latin typeface="Lato"/>
                <a:ea typeface="Lato"/>
                <a:cs typeface="Lato"/>
                <a:sym typeface="Lato"/>
              </a:rPr>
              <a:t>There is a lot of data on social media. Be clear about what you are interested in but also look at unexpected feedback too.</a:t>
            </a:r>
            <a:endParaRPr sz="1400">
              <a:solidFill>
                <a:schemeClr val="dk1"/>
              </a:solidFill>
              <a:highlight>
                <a:schemeClr val="lt1"/>
              </a:highlight>
              <a:latin typeface="Lato"/>
              <a:ea typeface="Lato"/>
              <a:cs typeface="Lato"/>
              <a:sym typeface="Lato"/>
            </a:endParaRPr>
          </a:p>
        </p:txBody>
      </p:sp>
      <p:sp>
        <p:nvSpPr>
          <p:cNvPr id="176" name="Google Shape;176;p25"/>
          <p:cNvSpPr txBox="1"/>
          <p:nvPr/>
        </p:nvSpPr>
        <p:spPr>
          <a:xfrm>
            <a:off x="359575" y="803725"/>
            <a:ext cx="75750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Clr>
                <a:schemeClr val="dk1"/>
              </a:buClr>
              <a:buSzPts val="1100"/>
              <a:buFont typeface="Arial"/>
              <a:buNone/>
            </a:pPr>
            <a:r>
              <a:rPr lang="en" b="1">
                <a:solidFill>
                  <a:schemeClr val="dk1"/>
                </a:solidFill>
                <a:highlight>
                  <a:schemeClr val="lt1"/>
                </a:highlight>
                <a:latin typeface="Lato"/>
                <a:ea typeface="Lato"/>
                <a:cs typeface="Lato"/>
                <a:sym typeface="Lato"/>
              </a:rPr>
              <a:t>Description: </a:t>
            </a:r>
            <a:r>
              <a:rPr lang="en">
                <a:solidFill>
                  <a:schemeClr val="dk1"/>
                </a:solidFill>
                <a:highlight>
                  <a:schemeClr val="lt1"/>
                </a:highlight>
                <a:latin typeface="Lato"/>
                <a:ea typeface="Lato"/>
                <a:cs typeface="Lato"/>
                <a:sym typeface="Lato"/>
              </a:rPr>
              <a:t>Social media (Facebook, YouTube, Instagram, and Twitter) is a great way for disseminating information but it can also be used to collect feedback. You can use analytics to get evidence of your reach and use commentary to explore the difference you have made.</a:t>
            </a:r>
            <a:endParaRPr>
              <a:solidFill>
                <a:schemeClr val="dk1"/>
              </a:solidFill>
              <a:highlight>
                <a:srgbClr val="FFFFFF"/>
              </a:highlight>
              <a:latin typeface="Lato"/>
              <a:ea typeface="Lato"/>
              <a:cs typeface="Lato"/>
              <a:sym typeface="Lato"/>
            </a:endParaRPr>
          </a:p>
        </p:txBody>
      </p:sp>
      <p:sp>
        <p:nvSpPr>
          <p:cNvPr id="177" name="Google Shape;177;p25"/>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rgbClr val="FFFFFF"/>
                </a:highlight>
                <a:latin typeface="Lato"/>
                <a:ea typeface="Lato"/>
                <a:cs typeface="Lato"/>
                <a:sym typeface="Lato"/>
              </a:rPr>
              <a:t>Simplicity level: </a:t>
            </a:r>
            <a:r>
              <a:rPr lang="en">
                <a:highlight>
                  <a:schemeClr val="lt1"/>
                </a:highlight>
                <a:latin typeface="Lato"/>
                <a:ea typeface="Lato"/>
                <a:cs typeface="Lato"/>
                <a:sym typeface="Lato"/>
              </a:rPr>
              <a:t>Medium .</a:t>
            </a:r>
            <a:endParaRPr>
              <a:highlight>
                <a:srgbClr val="FFFFFF"/>
              </a:highlight>
              <a:latin typeface="Lato"/>
              <a:ea typeface="Lato"/>
              <a:cs typeface="Lato"/>
              <a:sym typeface="Lato"/>
            </a:endParaRPr>
          </a:p>
          <a:p>
            <a:pPr marL="0" lvl="0" indent="0" algn="l" rtl="0">
              <a:lnSpc>
                <a:spcPct val="115000"/>
              </a:lnSpc>
              <a:spcBef>
                <a:spcPts val="1600"/>
              </a:spcBef>
              <a:spcAft>
                <a:spcPts val="0"/>
              </a:spcAft>
              <a:buClr>
                <a:schemeClr val="dk1"/>
              </a:buClr>
              <a:buSzPts val="1100"/>
              <a:buFont typeface="Arial"/>
              <a:buNone/>
            </a:pPr>
            <a:r>
              <a:rPr lang="en" b="1">
                <a:solidFill>
                  <a:schemeClr val="dk1"/>
                </a:solidFill>
                <a:highlight>
                  <a:schemeClr val="lt1"/>
                </a:highlight>
                <a:latin typeface="Lato"/>
                <a:ea typeface="Lato"/>
                <a:cs typeface="Lato"/>
                <a:sym typeface="Lato"/>
              </a:rPr>
              <a:t>Type of evidence: </a:t>
            </a:r>
            <a:r>
              <a:rPr lang="en">
                <a:solidFill>
                  <a:schemeClr val="dk1"/>
                </a:solidFill>
                <a:highlight>
                  <a:schemeClr val="lt1"/>
                </a:highlight>
                <a:latin typeface="Lato"/>
                <a:ea typeface="Lato"/>
                <a:cs typeface="Lato"/>
                <a:sym typeface="Lato"/>
              </a:rPr>
              <a:t>Ad-hoc qualitative insights.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Benefits: </a:t>
            </a:r>
            <a:r>
              <a:rPr lang="en">
                <a:solidFill>
                  <a:schemeClr val="dk1"/>
                </a:solidFill>
                <a:highlight>
                  <a:schemeClr val="lt1"/>
                </a:highlight>
                <a:latin typeface="Lato"/>
                <a:ea typeface="Lato"/>
                <a:cs typeface="Lato"/>
                <a:sym typeface="Lato"/>
              </a:rPr>
              <a:t>It can </a:t>
            </a:r>
            <a:r>
              <a:rPr lang="en">
                <a:solidFill>
                  <a:schemeClr val="dk1"/>
                </a:solidFill>
                <a:highlight>
                  <a:srgbClr val="FFFFFF"/>
                </a:highlight>
                <a:latin typeface="Lato"/>
                <a:ea typeface="Lato"/>
                <a:cs typeface="Lato"/>
                <a:sym typeface="Lato"/>
              </a:rPr>
              <a:t>uncover unexpected outcomes and new areas of need, </a:t>
            </a:r>
            <a:r>
              <a:rPr lang="en">
                <a:solidFill>
                  <a:schemeClr val="dk1"/>
                </a:solidFill>
                <a:highlight>
                  <a:schemeClr val="lt1"/>
                </a:highlight>
                <a:latin typeface="Lato"/>
                <a:ea typeface="Lato"/>
                <a:cs typeface="Lato"/>
                <a:sym typeface="Lato"/>
              </a:rPr>
              <a:t>good to supplement other evidence, screenshots can make useful content for reporting and marketing.</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Considerations</a:t>
            </a:r>
            <a:r>
              <a:rPr lang="en">
                <a:solidFill>
                  <a:schemeClr val="dk1"/>
                </a:solidFill>
                <a:highlight>
                  <a:srgbClr val="FFFFFF"/>
                </a:highlight>
                <a:latin typeface="Lato"/>
                <a:ea typeface="Lato"/>
                <a:cs typeface="Lato"/>
                <a:sym typeface="Lato"/>
              </a:rPr>
              <a:t>: </a:t>
            </a:r>
            <a:r>
              <a:rPr lang="en">
                <a:solidFill>
                  <a:schemeClr val="dk1"/>
                </a:solidFill>
                <a:highlight>
                  <a:schemeClr val="lt1"/>
                </a:highlight>
                <a:latin typeface="Lato"/>
                <a:ea typeface="Lato"/>
                <a:cs typeface="Lato"/>
                <a:sym typeface="Lato"/>
              </a:rPr>
              <a:t>This method may generate a large amount of unstructured data that you need to review.</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1600"/>
              </a:spcAft>
              <a:buNone/>
            </a:pPr>
            <a:r>
              <a:rPr lang="en" b="1">
                <a:solidFill>
                  <a:schemeClr val="dk1"/>
                </a:solidFill>
                <a:highlight>
                  <a:schemeClr val="lt1"/>
                </a:highlight>
                <a:latin typeface="Lato"/>
                <a:ea typeface="Lato"/>
                <a:cs typeface="Lato"/>
                <a:sym typeface="Lato"/>
              </a:rPr>
              <a:t>When to use: </a:t>
            </a:r>
            <a:r>
              <a:rPr lang="en">
                <a:solidFill>
                  <a:schemeClr val="dk1"/>
                </a:solidFill>
                <a:highlight>
                  <a:schemeClr val="lt1"/>
                </a:highlight>
                <a:latin typeface="Lato"/>
                <a:ea typeface="Lato"/>
                <a:cs typeface="Lato"/>
                <a:sym typeface="Lato"/>
              </a:rPr>
              <a:t>After events or key engagements points.</a:t>
            </a:r>
            <a:endParaRPr>
              <a:solidFill>
                <a:schemeClr val="dk1"/>
              </a:solidFill>
              <a:highlight>
                <a:srgbClr val="FFFFFF"/>
              </a:highlight>
              <a:latin typeface="Lato"/>
              <a:ea typeface="Lato"/>
              <a:cs typeface="Lato"/>
              <a:sym typeface="Lato"/>
            </a:endParaRPr>
          </a:p>
        </p:txBody>
      </p:sp>
      <p:sp>
        <p:nvSpPr>
          <p:cNvPr id="178" name="Google Shape;178;p25"/>
          <p:cNvSpPr txBox="1"/>
          <p:nvPr/>
        </p:nvSpPr>
        <p:spPr>
          <a:xfrm>
            <a:off x="4649575" y="250200"/>
            <a:ext cx="2852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solidFill>
                  <a:schemeClr val="lt1"/>
                </a:solidFill>
                <a:latin typeface="Lato"/>
                <a:ea typeface="Lato"/>
                <a:cs typeface="Lato"/>
                <a:sym typeface="Lato"/>
              </a:rPr>
              <a:t>Suitable for remote working </a:t>
            </a:r>
            <a:endParaRPr sz="1600">
              <a:solidFill>
                <a:srgbClr val="FFFFFF"/>
              </a:solidFill>
              <a:latin typeface="Lato"/>
              <a:ea typeface="Lato"/>
              <a:cs typeface="Lato"/>
              <a:sym typeface="Lato"/>
            </a:endParaRPr>
          </a:p>
        </p:txBody>
      </p:sp>
      <p:pic>
        <p:nvPicPr>
          <p:cNvPr id="179" name="Google Shape;179;p25"/>
          <p:cNvPicPr preferRelativeResize="0"/>
          <p:nvPr/>
        </p:nvPicPr>
        <p:blipFill>
          <a:blip r:embed="rId5">
            <a:alphaModFix/>
          </a:blip>
          <a:stretch>
            <a:fillRect/>
          </a:stretch>
        </p:blipFill>
        <p:spPr>
          <a:xfrm>
            <a:off x="4126869" y="250201"/>
            <a:ext cx="403981" cy="431100"/>
          </a:xfrm>
          <a:prstGeom prst="rect">
            <a:avLst/>
          </a:prstGeom>
          <a:noFill/>
          <a:ln>
            <a:noFill/>
          </a:ln>
        </p:spPr>
      </p:pic>
      <p:sp>
        <p:nvSpPr>
          <p:cNvPr id="180" name="Google Shape;180;p25"/>
          <p:cNvSpPr txBox="1"/>
          <p:nvPr/>
        </p:nvSpPr>
        <p:spPr>
          <a:xfrm>
            <a:off x="4880075" y="5345700"/>
            <a:ext cx="32466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latin typeface="Lato"/>
                <a:ea typeface="Lato"/>
                <a:cs typeface="Lato"/>
                <a:sym typeface="Lato"/>
              </a:rPr>
              <a:t>Some content adapted from </a:t>
            </a:r>
            <a:r>
              <a:rPr lang="en" sz="1200" u="sng">
                <a:solidFill>
                  <a:schemeClr val="hlink"/>
                </a:solidFill>
                <a:latin typeface="Lato"/>
                <a:ea typeface="Lato"/>
                <a:cs typeface="Lato"/>
                <a:sym typeface="Lato"/>
                <a:hlinkClick r:id="rId6"/>
              </a:rPr>
              <a:t>NCVO</a:t>
            </a:r>
            <a:r>
              <a:rPr lang="en" sz="1200">
                <a:latin typeface="Lato"/>
                <a:ea typeface="Lato"/>
                <a:cs typeface="Lato"/>
                <a:sym typeface="Lato"/>
              </a:rPr>
              <a:t> and </a:t>
            </a:r>
            <a:r>
              <a:rPr lang="en" sz="1200" u="sng">
                <a:solidFill>
                  <a:schemeClr val="hlink"/>
                </a:solidFill>
                <a:latin typeface="Lato"/>
                <a:ea typeface="Lato"/>
                <a:cs typeface="Lato"/>
                <a:sym typeface="Lato"/>
                <a:hlinkClick r:id="rId4"/>
              </a:rPr>
              <a:t>ESS</a:t>
            </a:r>
            <a:endParaRPr sz="1200">
              <a:latin typeface="Lato"/>
              <a:ea typeface="Lato"/>
              <a:cs typeface="Lato"/>
              <a:sym typeface="Lato"/>
            </a:endParaRPr>
          </a:p>
        </p:txBody>
      </p:sp>
      <p:pic>
        <p:nvPicPr>
          <p:cNvPr id="181" name="Google Shape;181;p25"/>
          <p:cNvPicPr preferRelativeResize="0"/>
          <p:nvPr/>
        </p:nvPicPr>
        <p:blipFill>
          <a:blip r:embed="rId7">
            <a:alphaModFix/>
          </a:blip>
          <a:stretch>
            <a:fillRect/>
          </a:stretch>
        </p:blipFill>
        <p:spPr>
          <a:xfrm>
            <a:off x="7837750" y="382725"/>
            <a:ext cx="914400" cy="9144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26"/>
          <p:cNvSpPr txBox="1">
            <a:spLocks noGrp="1"/>
          </p:cNvSpPr>
          <p:nvPr>
            <p:ph type="title"/>
          </p:nvPr>
        </p:nvSpPr>
        <p:spPr>
          <a:xfrm>
            <a:off x="359575" y="205847"/>
            <a:ext cx="7217100" cy="546300"/>
          </a:xfrm>
          <a:prstGeom prst="rect">
            <a:avLst/>
          </a:prstGeom>
          <a:solidFill>
            <a:srgbClr val="00AEEF"/>
          </a:solidFill>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b="1">
                <a:solidFill>
                  <a:srgbClr val="FFFFFF"/>
                </a:solidFill>
                <a:latin typeface="Montserrat"/>
                <a:ea typeface="Montserrat"/>
                <a:cs typeface="Montserrat"/>
                <a:sym typeface="Montserrat"/>
              </a:rPr>
              <a:t>Online discussions</a:t>
            </a:r>
            <a:endParaRPr b="1">
              <a:solidFill>
                <a:srgbClr val="FFFFFF"/>
              </a:solidFill>
              <a:latin typeface="Montserrat"/>
              <a:ea typeface="Montserrat"/>
              <a:cs typeface="Montserrat"/>
              <a:sym typeface="Montserrat"/>
            </a:endParaRPr>
          </a:p>
        </p:txBody>
      </p:sp>
      <p:sp>
        <p:nvSpPr>
          <p:cNvPr id="187" name="Google Shape;187;p26"/>
          <p:cNvSpPr txBox="1">
            <a:spLocks noGrp="1"/>
          </p:cNvSpPr>
          <p:nvPr>
            <p:ph type="body" idx="1"/>
          </p:nvPr>
        </p:nvSpPr>
        <p:spPr>
          <a:xfrm>
            <a:off x="4520050" y="1790299"/>
            <a:ext cx="4232100" cy="36222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400" b="1">
                <a:solidFill>
                  <a:schemeClr val="dk1"/>
                </a:solidFill>
                <a:highlight>
                  <a:schemeClr val="lt1"/>
                </a:highlight>
                <a:latin typeface="Lato"/>
                <a:ea typeface="Lato"/>
                <a:cs typeface="Lato"/>
                <a:sym typeface="Lato"/>
              </a:rPr>
              <a:t>How often should I do: </a:t>
            </a:r>
            <a:r>
              <a:rPr lang="en" sz="1400">
                <a:solidFill>
                  <a:schemeClr val="dk1"/>
                </a:solidFill>
                <a:highlight>
                  <a:schemeClr val="lt1"/>
                </a:highlight>
                <a:latin typeface="Lato"/>
                <a:ea typeface="Lato"/>
                <a:cs typeface="Lato"/>
                <a:sym typeface="Lato"/>
              </a:rPr>
              <a:t>Key moments in line with your planning cycles.</a:t>
            </a:r>
            <a:endParaRPr sz="1400">
              <a:solidFill>
                <a:schemeClr val="dk1"/>
              </a:solidFill>
              <a:highlight>
                <a:schemeClr val="lt1"/>
              </a:highlight>
              <a:latin typeface="Lato"/>
              <a:ea typeface="Lato"/>
              <a:cs typeface="Lato"/>
              <a:sym typeface="Lato"/>
            </a:endParaRPr>
          </a:p>
          <a:p>
            <a:pPr marL="0" lvl="0" indent="0" algn="l" rtl="0">
              <a:spcBef>
                <a:spcPts val="1600"/>
              </a:spcBef>
              <a:spcAft>
                <a:spcPts val="0"/>
              </a:spcAft>
              <a:buNone/>
            </a:pPr>
            <a:r>
              <a:rPr lang="en" sz="1400" b="1">
                <a:solidFill>
                  <a:schemeClr val="dk1"/>
                </a:solidFill>
                <a:highlight>
                  <a:schemeClr val="lt1"/>
                </a:highlight>
                <a:latin typeface="Lato"/>
                <a:ea typeface="Lato"/>
                <a:cs typeface="Lato"/>
                <a:sym typeface="Lato"/>
              </a:rPr>
              <a:t>Preparation needed: </a:t>
            </a:r>
            <a:r>
              <a:rPr lang="en" sz="1400">
                <a:solidFill>
                  <a:schemeClr val="dk1"/>
                </a:solidFill>
                <a:highlight>
                  <a:schemeClr val="lt1"/>
                </a:highlight>
                <a:latin typeface="Lato"/>
                <a:ea typeface="Lato"/>
                <a:cs typeface="Lato"/>
                <a:sym typeface="Lato"/>
              </a:rPr>
              <a:t>Time to explore the content and plan carefully how to capture and analyse data based on specific indicators.</a:t>
            </a:r>
            <a:endParaRPr sz="1400" b="1">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What do you need for this: </a:t>
            </a:r>
            <a:r>
              <a:rPr lang="en" sz="1400">
                <a:solidFill>
                  <a:schemeClr val="dk1"/>
                </a:solidFill>
                <a:highlight>
                  <a:schemeClr val="lt1"/>
                </a:highlight>
                <a:latin typeface="Lato"/>
                <a:ea typeface="Lato"/>
                <a:cs typeface="Lato"/>
                <a:sym typeface="Lato"/>
              </a:rPr>
              <a:t>Online monitoring and reporting software (such as </a:t>
            </a:r>
            <a:r>
              <a:rPr lang="en" sz="1400" u="sng">
                <a:solidFill>
                  <a:schemeClr val="accent5"/>
                </a:solidFill>
                <a:highlight>
                  <a:schemeClr val="lt1"/>
                </a:highlight>
                <a:latin typeface="Lato"/>
                <a:ea typeface="Lato"/>
                <a:cs typeface="Lato"/>
                <a:sym typeface="Lato"/>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Wakelet</a:t>
            </a:r>
            <a:r>
              <a:rPr lang="en" sz="1400">
                <a:solidFill>
                  <a:schemeClr val="dk1"/>
                </a:solidFill>
                <a:highlight>
                  <a:schemeClr val="lt1"/>
                </a:highlight>
                <a:latin typeface="Lato"/>
                <a:ea typeface="Lato"/>
                <a:cs typeface="Lato"/>
                <a:sym typeface="Lato"/>
              </a:rPr>
              <a:t>) or a simple spreadsheet (</a:t>
            </a:r>
            <a:r>
              <a:rPr lang="en" sz="1400" u="sng">
                <a:solidFill>
                  <a:schemeClr val="accent5"/>
                </a:solidFill>
                <a:highlight>
                  <a:schemeClr val="lt1"/>
                </a:highlight>
                <a:latin typeface="Lato"/>
                <a:ea typeface="Lato"/>
                <a:cs typeface="Lato"/>
                <a:sym typeface="Lato"/>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example here</a:t>
            </a:r>
            <a:r>
              <a:rPr lang="en" sz="1400">
                <a:solidFill>
                  <a:schemeClr val="dk1"/>
                </a:solidFill>
                <a:highlight>
                  <a:schemeClr val="lt1"/>
                </a:highlight>
                <a:latin typeface="Lato"/>
                <a:ea typeface="Lato"/>
                <a:cs typeface="Lato"/>
                <a:sym typeface="Lato"/>
              </a:rPr>
              <a:t>).</a:t>
            </a:r>
            <a:endParaRPr sz="1400">
              <a:solidFill>
                <a:schemeClr val="dk1"/>
              </a:solidFill>
              <a:highlight>
                <a:srgbClr val="FFFFFF"/>
              </a:highlight>
              <a:latin typeface="Lato"/>
              <a:ea typeface="Lato"/>
              <a:cs typeface="Lato"/>
              <a:sym typeface="Lato"/>
            </a:endParaRPr>
          </a:p>
          <a:p>
            <a:pPr marL="0" lvl="0" indent="0" algn="l" rtl="0">
              <a:spcBef>
                <a:spcPts val="1600"/>
              </a:spcBef>
              <a:spcAft>
                <a:spcPts val="1600"/>
              </a:spcAft>
              <a:buNone/>
            </a:pPr>
            <a:r>
              <a:rPr lang="en" sz="1400" b="1">
                <a:solidFill>
                  <a:srgbClr val="000000"/>
                </a:solidFill>
                <a:highlight>
                  <a:srgbClr val="FFFFFF"/>
                </a:highlight>
                <a:latin typeface="Lato"/>
                <a:ea typeface="Lato"/>
                <a:cs typeface="Lato"/>
                <a:sym typeface="Lato"/>
              </a:rPr>
              <a:t>Top tips for facilitating:</a:t>
            </a:r>
            <a:r>
              <a:rPr lang="en" sz="1400" i="1">
                <a:solidFill>
                  <a:schemeClr val="dk1"/>
                </a:solidFill>
                <a:highlight>
                  <a:srgbClr val="FFFFFF"/>
                </a:highlight>
                <a:latin typeface="Lato"/>
                <a:ea typeface="Lato"/>
                <a:cs typeface="Lato"/>
                <a:sym typeface="Lato"/>
              </a:rPr>
              <a:t> </a:t>
            </a:r>
            <a:r>
              <a:rPr lang="en" sz="1400">
                <a:solidFill>
                  <a:schemeClr val="dk1"/>
                </a:solidFill>
                <a:highlight>
                  <a:srgbClr val="FFFFFF"/>
                </a:highlight>
                <a:latin typeface="Lato"/>
                <a:ea typeface="Lato"/>
                <a:cs typeface="Lato"/>
                <a:sym typeface="Lato"/>
              </a:rPr>
              <a:t>Build trust to allow people to share insights. Make sure instructions are clear your discussions are easy to understand.</a:t>
            </a:r>
            <a:endParaRPr sz="1400">
              <a:solidFill>
                <a:srgbClr val="000000"/>
              </a:solidFill>
              <a:highlight>
                <a:schemeClr val="lt1"/>
              </a:highlight>
              <a:latin typeface="Lato"/>
              <a:ea typeface="Lato"/>
              <a:cs typeface="Lato"/>
              <a:sym typeface="Lato"/>
            </a:endParaRPr>
          </a:p>
        </p:txBody>
      </p:sp>
      <p:sp>
        <p:nvSpPr>
          <p:cNvPr id="188" name="Google Shape;188;p26"/>
          <p:cNvSpPr txBox="1"/>
          <p:nvPr/>
        </p:nvSpPr>
        <p:spPr>
          <a:xfrm>
            <a:off x="359575" y="803736"/>
            <a:ext cx="72171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Clr>
                <a:schemeClr val="dk1"/>
              </a:buClr>
              <a:buSzPts val="1100"/>
              <a:buFont typeface="Arial"/>
              <a:buNone/>
            </a:pPr>
            <a:r>
              <a:rPr lang="en" b="1">
                <a:solidFill>
                  <a:schemeClr val="dk1"/>
                </a:solidFill>
                <a:highlight>
                  <a:schemeClr val="lt1"/>
                </a:highlight>
                <a:latin typeface="Lato"/>
                <a:ea typeface="Lato"/>
                <a:cs typeface="Lato"/>
                <a:sym typeface="Lato"/>
              </a:rPr>
              <a:t>Description: </a:t>
            </a:r>
            <a:r>
              <a:rPr lang="en">
                <a:solidFill>
                  <a:schemeClr val="dk1"/>
                </a:solidFill>
                <a:latin typeface="Lato"/>
                <a:ea typeface="Lato"/>
                <a:cs typeface="Lato"/>
                <a:sym typeface="Lato"/>
              </a:rPr>
              <a:t>Convening participants on a digital platform where they respond to discussion questions and other materials. Participants can interact and share responses in creative ways, such as by sharing pictures or videos.</a:t>
            </a:r>
            <a:endParaRPr>
              <a:highlight>
                <a:srgbClr val="FFFFFF"/>
              </a:highlight>
              <a:latin typeface="Lato"/>
              <a:ea typeface="Lato"/>
              <a:cs typeface="Lato"/>
              <a:sym typeface="Lato"/>
            </a:endParaRPr>
          </a:p>
        </p:txBody>
      </p:sp>
      <p:sp>
        <p:nvSpPr>
          <p:cNvPr id="189" name="Google Shape;189;p26"/>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rgbClr val="FFFFFF"/>
                </a:highlight>
                <a:latin typeface="Lato"/>
                <a:ea typeface="Lato"/>
                <a:cs typeface="Lato"/>
                <a:sym typeface="Lato"/>
              </a:rPr>
              <a:t>Simplicity level: </a:t>
            </a:r>
            <a:r>
              <a:rPr lang="en">
                <a:highlight>
                  <a:schemeClr val="lt1"/>
                </a:highlight>
                <a:latin typeface="Lato"/>
                <a:ea typeface="Lato"/>
                <a:cs typeface="Lato"/>
                <a:sym typeface="Lato"/>
              </a:rPr>
              <a:t>Medium.</a:t>
            </a:r>
            <a:endParaRPr>
              <a:highlight>
                <a:srgbClr val="FFFFFF"/>
              </a:highlight>
              <a:latin typeface="Lato"/>
              <a:ea typeface="Lato"/>
              <a:cs typeface="Lato"/>
              <a:sym typeface="Lato"/>
            </a:endParaRPr>
          </a:p>
          <a:p>
            <a:pPr marL="0" lvl="0" indent="0" algn="l" rtl="0">
              <a:lnSpc>
                <a:spcPct val="115000"/>
              </a:lnSpc>
              <a:spcBef>
                <a:spcPts val="1600"/>
              </a:spcBef>
              <a:spcAft>
                <a:spcPts val="0"/>
              </a:spcAft>
              <a:buClr>
                <a:schemeClr val="dk1"/>
              </a:buClr>
              <a:buSzPts val="1100"/>
              <a:buFont typeface="Arial"/>
              <a:buNone/>
            </a:pPr>
            <a:r>
              <a:rPr lang="en" b="1">
                <a:solidFill>
                  <a:schemeClr val="dk1"/>
                </a:solidFill>
                <a:highlight>
                  <a:schemeClr val="lt1"/>
                </a:highlight>
                <a:latin typeface="Lato"/>
                <a:ea typeface="Lato"/>
                <a:cs typeface="Lato"/>
                <a:sym typeface="Lato"/>
              </a:rPr>
              <a:t>Type of evidence: </a:t>
            </a:r>
            <a:r>
              <a:rPr lang="en">
                <a:solidFill>
                  <a:schemeClr val="dk1"/>
                </a:solidFill>
                <a:highlight>
                  <a:schemeClr val="lt1"/>
                </a:highlight>
                <a:latin typeface="Lato"/>
                <a:ea typeface="Lato"/>
                <a:cs typeface="Lato"/>
                <a:sym typeface="Lato"/>
              </a:rPr>
              <a:t>Ad-hoc qualitative insights.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Benefits: </a:t>
            </a:r>
            <a:r>
              <a:rPr lang="en">
                <a:highlight>
                  <a:srgbClr val="FFFFFF"/>
                </a:highlight>
                <a:latin typeface="Lato"/>
                <a:ea typeface="Lato"/>
                <a:cs typeface="Lato"/>
                <a:sym typeface="Lato"/>
              </a:rPr>
              <a:t>Can uncover unexpected outcomes and new areas of need. Online presence can increase accessibility as it allows participants to contribute from home, at a variety of times, with greater anonymity.</a:t>
            </a:r>
            <a:endParaRPr>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Considerations</a:t>
            </a:r>
            <a:r>
              <a:rPr lang="en">
                <a:solidFill>
                  <a:schemeClr val="dk1"/>
                </a:solidFill>
                <a:highlight>
                  <a:srgbClr val="FFFFFF"/>
                </a:highlight>
                <a:latin typeface="Lato"/>
                <a:ea typeface="Lato"/>
                <a:cs typeface="Lato"/>
                <a:sym typeface="Lato"/>
              </a:rPr>
              <a:t>: M</a:t>
            </a:r>
            <a:r>
              <a:rPr lang="en">
                <a:highlight>
                  <a:schemeClr val="lt1"/>
                </a:highlight>
                <a:latin typeface="Lato"/>
                <a:ea typeface="Lato"/>
                <a:cs typeface="Lato"/>
                <a:sym typeface="Lato"/>
              </a:rPr>
              <a:t>ay generate a large amount of unstructured data, and excludes those without digital skills. </a:t>
            </a:r>
            <a:endParaRPr>
              <a:highlight>
                <a:schemeClr val="lt1"/>
              </a:highlight>
              <a:latin typeface="Lato"/>
              <a:ea typeface="Lato"/>
              <a:cs typeface="Lato"/>
              <a:sym typeface="Lato"/>
            </a:endParaRPr>
          </a:p>
          <a:p>
            <a:pPr marL="0" lvl="0" indent="0" algn="l" rtl="0">
              <a:lnSpc>
                <a:spcPct val="115000"/>
              </a:lnSpc>
              <a:spcBef>
                <a:spcPts val="1600"/>
              </a:spcBef>
              <a:spcAft>
                <a:spcPts val="1600"/>
              </a:spcAft>
              <a:buNone/>
            </a:pPr>
            <a:endParaRPr>
              <a:highlight>
                <a:srgbClr val="FFFFFF"/>
              </a:highlight>
              <a:latin typeface="Lato"/>
              <a:ea typeface="Lato"/>
              <a:cs typeface="Lato"/>
              <a:sym typeface="Lato"/>
            </a:endParaRPr>
          </a:p>
        </p:txBody>
      </p:sp>
      <p:sp>
        <p:nvSpPr>
          <p:cNvPr id="190" name="Google Shape;190;p26"/>
          <p:cNvSpPr txBox="1"/>
          <p:nvPr/>
        </p:nvSpPr>
        <p:spPr>
          <a:xfrm>
            <a:off x="4649575" y="250200"/>
            <a:ext cx="2852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solidFill>
                  <a:schemeClr val="lt1"/>
                </a:solidFill>
                <a:latin typeface="Lato"/>
                <a:ea typeface="Lato"/>
                <a:cs typeface="Lato"/>
                <a:sym typeface="Lato"/>
              </a:rPr>
              <a:t>Suitable for remote working </a:t>
            </a:r>
            <a:endParaRPr sz="1600">
              <a:solidFill>
                <a:srgbClr val="FFFFFF"/>
              </a:solidFill>
              <a:latin typeface="Lato"/>
              <a:ea typeface="Lato"/>
              <a:cs typeface="Lato"/>
              <a:sym typeface="Lato"/>
            </a:endParaRPr>
          </a:p>
        </p:txBody>
      </p:sp>
      <p:pic>
        <p:nvPicPr>
          <p:cNvPr id="191" name="Google Shape;191;p26"/>
          <p:cNvPicPr preferRelativeResize="0"/>
          <p:nvPr/>
        </p:nvPicPr>
        <p:blipFill>
          <a:blip r:embed="rId5">
            <a:alphaModFix/>
          </a:blip>
          <a:stretch>
            <a:fillRect/>
          </a:stretch>
        </p:blipFill>
        <p:spPr>
          <a:xfrm>
            <a:off x="4126869" y="250201"/>
            <a:ext cx="403981" cy="431100"/>
          </a:xfrm>
          <a:prstGeom prst="rect">
            <a:avLst/>
          </a:prstGeom>
          <a:noFill/>
          <a:ln>
            <a:noFill/>
          </a:ln>
        </p:spPr>
      </p:pic>
      <p:sp>
        <p:nvSpPr>
          <p:cNvPr id="192" name="Google Shape;192;p26"/>
          <p:cNvSpPr txBox="1"/>
          <p:nvPr/>
        </p:nvSpPr>
        <p:spPr>
          <a:xfrm>
            <a:off x="4880075" y="5345700"/>
            <a:ext cx="32466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latin typeface="Lato"/>
                <a:ea typeface="Lato"/>
                <a:cs typeface="Lato"/>
                <a:sym typeface="Lato"/>
              </a:rPr>
              <a:t>Some content adapted from </a:t>
            </a:r>
            <a:r>
              <a:rPr lang="en" sz="1200" u="sng">
                <a:solidFill>
                  <a:schemeClr val="hlink"/>
                </a:solidFill>
                <a:latin typeface="Lato"/>
                <a:ea typeface="Lato"/>
                <a:cs typeface="Lato"/>
                <a:sym typeface="Lato"/>
                <a:hlinkClick r:id="rId6"/>
              </a:rPr>
              <a:t>NPC</a:t>
            </a:r>
            <a:r>
              <a:rPr lang="en" sz="1200">
                <a:latin typeface="Lato"/>
                <a:ea typeface="Lato"/>
                <a:cs typeface="Lato"/>
                <a:sym typeface="Lato"/>
              </a:rPr>
              <a:t> and </a:t>
            </a:r>
            <a:r>
              <a:rPr lang="en" sz="1200" u="sng">
                <a:solidFill>
                  <a:schemeClr val="hlink"/>
                </a:solidFill>
                <a:latin typeface="Lato"/>
                <a:ea typeface="Lato"/>
                <a:cs typeface="Lato"/>
                <a:sym typeface="Lato"/>
                <a:hlinkClick r:id="rId4"/>
              </a:rPr>
              <a:t>ESS</a:t>
            </a:r>
            <a:endParaRPr sz="1200">
              <a:latin typeface="Lato"/>
              <a:ea typeface="Lato"/>
              <a:cs typeface="Lato"/>
              <a:sym typeface="Lato"/>
            </a:endParaRPr>
          </a:p>
        </p:txBody>
      </p:sp>
      <p:pic>
        <p:nvPicPr>
          <p:cNvPr id="193" name="Google Shape;193;p26"/>
          <p:cNvPicPr preferRelativeResize="0"/>
          <p:nvPr/>
        </p:nvPicPr>
        <p:blipFill>
          <a:blip r:embed="rId7">
            <a:alphaModFix/>
          </a:blip>
          <a:stretch>
            <a:fillRect/>
          </a:stretch>
        </p:blipFill>
        <p:spPr>
          <a:xfrm>
            <a:off x="7757000" y="482625"/>
            <a:ext cx="995150" cy="9951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27"/>
          <p:cNvSpPr txBox="1">
            <a:spLocks noGrp="1"/>
          </p:cNvSpPr>
          <p:nvPr>
            <p:ph type="title"/>
          </p:nvPr>
        </p:nvSpPr>
        <p:spPr>
          <a:xfrm>
            <a:off x="359575" y="205847"/>
            <a:ext cx="7217100" cy="546300"/>
          </a:xfrm>
          <a:prstGeom prst="rect">
            <a:avLst/>
          </a:prstGeom>
          <a:solidFill>
            <a:srgbClr val="00AEEF"/>
          </a:solidFill>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b="1">
                <a:solidFill>
                  <a:srgbClr val="FFFFFF"/>
                </a:solidFill>
                <a:latin typeface="Montserrat"/>
                <a:ea typeface="Montserrat"/>
                <a:cs typeface="Montserrat"/>
                <a:sym typeface="Montserrat"/>
              </a:rPr>
              <a:t>Mobile ethnography</a:t>
            </a:r>
            <a:endParaRPr b="1">
              <a:solidFill>
                <a:srgbClr val="FFFFFF"/>
              </a:solidFill>
              <a:latin typeface="Montserrat"/>
              <a:ea typeface="Montserrat"/>
              <a:cs typeface="Montserrat"/>
              <a:sym typeface="Montserrat"/>
            </a:endParaRPr>
          </a:p>
        </p:txBody>
      </p:sp>
      <p:sp>
        <p:nvSpPr>
          <p:cNvPr id="199" name="Google Shape;199;p27"/>
          <p:cNvSpPr txBox="1">
            <a:spLocks noGrp="1"/>
          </p:cNvSpPr>
          <p:nvPr>
            <p:ph type="body" idx="1"/>
          </p:nvPr>
        </p:nvSpPr>
        <p:spPr>
          <a:xfrm>
            <a:off x="4520050" y="1790299"/>
            <a:ext cx="4232100" cy="36222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400" b="1">
                <a:solidFill>
                  <a:schemeClr val="dk1"/>
                </a:solidFill>
                <a:highlight>
                  <a:schemeClr val="lt1"/>
                </a:highlight>
                <a:latin typeface="Lato"/>
                <a:ea typeface="Lato"/>
                <a:cs typeface="Lato"/>
                <a:sym typeface="Lato"/>
              </a:rPr>
              <a:t>Preparation needed: </a:t>
            </a:r>
            <a:r>
              <a:rPr lang="en" sz="1400">
                <a:solidFill>
                  <a:srgbClr val="000000"/>
                </a:solidFill>
                <a:highlight>
                  <a:schemeClr val="lt1"/>
                </a:highlight>
                <a:latin typeface="Lato"/>
                <a:ea typeface="Lato"/>
                <a:cs typeface="Lato"/>
                <a:sym typeface="Lato"/>
              </a:rPr>
              <a:t>Planning time and training on how to use the system needed. Time for collection, analysis and reviews.</a:t>
            </a:r>
            <a:endParaRPr sz="1400" b="1">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What do you need for this: </a:t>
            </a:r>
            <a:r>
              <a:rPr lang="en" sz="1400">
                <a:solidFill>
                  <a:srgbClr val="000000"/>
                </a:solidFill>
                <a:highlight>
                  <a:schemeClr val="lt1"/>
                </a:highlight>
                <a:latin typeface="Lato"/>
                <a:ea typeface="Lato"/>
                <a:cs typeface="Lato"/>
                <a:sym typeface="Lato"/>
              </a:rPr>
              <a:t>Data collection hardware / software.</a:t>
            </a:r>
            <a:endParaRPr sz="1400">
              <a:solidFill>
                <a:srgbClr val="FF0000"/>
              </a:solidFill>
              <a:highlight>
                <a:schemeClr val="lt1"/>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Top tips for facilitating:</a:t>
            </a:r>
            <a:r>
              <a:rPr lang="en" sz="1400" i="1">
                <a:solidFill>
                  <a:schemeClr val="dk1"/>
                </a:solidFill>
                <a:highlight>
                  <a:srgbClr val="FFFFFF"/>
                </a:highlight>
                <a:latin typeface="Lato"/>
                <a:ea typeface="Lato"/>
                <a:cs typeface="Lato"/>
                <a:sym typeface="Lato"/>
              </a:rPr>
              <a:t> </a:t>
            </a:r>
            <a:r>
              <a:rPr lang="en" sz="1400">
                <a:solidFill>
                  <a:srgbClr val="000000"/>
                </a:solidFill>
                <a:highlight>
                  <a:schemeClr val="lt1"/>
                </a:highlight>
                <a:latin typeface="Lato"/>
                <a:ea typeface="Lato"/>
                <a:cs typeface="Lato"/>
                <a:sym typeface="Lato"/>
              </a:rPr>
              <a:t>Test the software on multiple device types so you know how it differs. Make sure the language used is accessible.</a:t>
            </a:r>
            <a:endParaRPr sz="1400">
              <a:solidFill>
                <a:srgbClr val="000000"/>
              </a:solidFill>
              <a:highlight>
                <a:schemeClr val="lt1"/>
              </a:highlight>
              <a:latin typeface="Lato"/>
              <a:ea typeface="Lato"/>
              <a:cs typeface="Lato"/>
              <a:sym typeface="Lato"/>
            </a:endParaRPr>
          </a:p>
          <a:p>
            <a:pPr marL="0" lvl="0" indent="0" algn="l" rtl="0">
              <a:spcBef>
                <a:spcPts val="1600"/>
              </a:spcBef>
              <a:spcAft>
                <a:spcPts val="1600"/>
              </a:spcAft>
              <a:buNone/>
            </a:pPr>
            <a:endParaRPr sz="1400">
              <a:solidFill>
                <a:schemeClr val="dk1"/>
              </a:solidFill>
              <a:highlight>
                <a:schemeClr val="lt1"/>
              </a:highlight>
              <a:latin typeface="Lato"/>
              <a:ea typeface="Lato"/>
              <a:cs typeface="Lato"/>
              <a:sym typeface="Lato"/>
            </a:endParaRPr>
          </a:p>
        </p:txBody>
      </p:sp>
      <p:sp>
        <p:nvSpPr>
          <p:cNvPr id="200" name="Google Shape;200;p27"/>
          <p:cNvSpPr txBox="1"/>
          <p:nvPr/>
        </p:nvSpPr>
        <p:spPr>
          <a:xfrm>
            <a:off x="359575" y="803736"/>
            <a:ext cx="72171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b="1">
                <a:solidFill>
                  <a:schemeClr val="dk1"/>
                </a:solidFill>
                <a:highlight>
                  <a:schemeClr val="lt1"/>
                </a:highlight>
                <a:latin typeface="Lato"/>
                <a:ea typeface="Lato"/>
                <a:cs typeface="Lato"/>
                <a:sym typeface="Lato"/>
              </a:rPr>
              <a:t>Description: </a:t>
            </a:r>
            <a:r>
              <a:rPr lang="en">
                <a:highlight>
                  <a:srgbClr val="FFFFFF"/>
                </a:highlight>
                <a:latin typeface="Lato"/>
                <a:ea typeface="Lato"/>
                <a:cs typeface="Lato"/>
                <a:sym typeface="Lato"/>
              </a:rPr>
              <a:t>Mobile phones can be used to ask the participant to document their own lives by taking photos or recording video diaries during a fixed time period. Such methods can be used to empower communities to collect and share data. </a:t>
            </a:r>
            <a:endParaRPr>
              <a:solidFill>
                <a:schemeClr val="dk1"/>
              </a:solidFill>
              <a:highlight>
                <a:srgbClr val="FFFFFF"/>
              </a:highlight>
              <a:latin typeface="Lato"/>
              <a:ea typeface="Lato"/>
              <a:cs typeface="Lato"/>
              <a:sym typeface="Lato"/>
            </a:endParaRPr>
          </a:p>
        </p:txBody>
      </p:sp>
      <p:sp>
        <p:nvSpPr>
          <p:cNvPr id="201" name="Google Shape;201;p27"/>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rgbClr val="FFFFFF"/>
                </a:highlight>
                <a:latin typeface="Lato"/>
                <a:ea typeface="Lato"/>
                <a:cs typeface="Lato"/>
                <a:sym typeface="Lato"/>
              </a:rPr>
              <a:t>Simplicity level: </a:t>
            </a:r>
            <a:r>
              <a:rPr lang="en">
                <a:highlight>
                  <a:schemeClr val="lt1"/>
                </a:highlight>
                <a:latin typeface="Lato"/>
                <a:ea typeface="Lato"/>
                <a:cs typeface="Lato"/>
                <a:sym typeface="Lato"/>
              </a:rPr>
              <a:t>Medium.</a:t>
            </a:r>
            <a:endParaRPr>
              <a:highlight>
                <a:srgbClr val="FFFFFF"/>
              </a:highlight>
              <a:latin typeface="Lato"/>
              <a:ea typeface="Lato"/>
              <a:cs typeface="Lato"/>
              <a:sym typeface="Lato"/>
            </a:endParaRPr>
          </a:p>
          <a:p>
            <a:pPr marL="0" lvl="0" indent="0" algn="l" rtl="0">
              <a:lnSpc>
                <a:spcPct val="115000"/>
              </a:lnSpc>
              <a:spcBef>
                <a:spcPts val="1600"/>
              </a:spcBef>
              <a:spcAft>
                <a:spcPts val="0"/>
              </a:spcAft>
              <a:buClr>
                <a:schemeClr val="dk1"/>
              </a:buClr>
              <a:buSzPts val="1100"/>
              <a:buFont typeface="Arial"/>
              <a:buNone/>
            </a:pPr>
            <a:r>
              <a:rPr lang="en" b="1">
                <a:solidFill>
                  <a:schemeClr val="dk1"/>
                </a:solidFill>
                <a:highlight>
                  <a:schemeClr val="lt1"/>
                </a:highlight>
                <a:latin typeface="Lato"/>
                <a:ea typeface="Lato"/>
                <a:cs typeface="Lato"/>
                <a:sym typeface="Lato"/>
              </a:rPr>
              <a:t>Type of evidence: </a:t>
            </a:r>
            <a:r>
              <a:rPr lang="en">
                <a:solidFill>
                  <a:schemeClr val="dk1"/>
                </a:solidFill>
                <a:highlight>
                  <a:schemeClr val="lt1"/>
                </a:highlight>
                <a:latin typeface="Lato"/>
                <a:ea typeface="Lato"/>
                <a:cs typeface="Lato"/>
                <a:sym typeface="Lato"/>
              </a:rPr>
              <a:t> In-depth</a:t>
            </a:r>
            <a:r>
              <a:rPr lang="en" b="1">
                <a:solidFill>
                  <a:schemeClr val="dk1"/>
                </a:solidFill>
                <a:highlight>
                  <a:schemeClr val="lt1"/>
                </a:highlight>
                <a:latin typeface="Lato"/>
                <a:ea typeface="Lato"/>
                <a:cs typeface="Lato"/>
                <a:sym typeface="Lato"/>
              </a:rPr>
              <a:t> </a:t>
            </a:r>
            <a:r>
              <a:rPr lang="en">
                <a:solidFill>
                  <a:schemeClr val="dk1"/>
                </a:solidFill>
                <a:highlight>
                  <a:schemeClr val="lt1"/>
                </a:highlight>
                <a:latin typeface="Lato"/>
                <a:ea typeface="Lato"/>
                <a:cs typeface="Lato"/>
                <a:sym typeface="Lato"/>
              </a:rPr>
              <a:t>qualitative insights.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Benefits: </a:t>
            </a:r>
            <a:r>
              <a:rPr lang="en">
                <a:highlight>
                  <a:schemeClr val="lt1"/>
                </a:highlight>
                <a:latin typeface="Lato"/>
                <a:ea typeface="Lato"/>
                <a:cs typeface="Lato"/>
                <a:sym typeface="Lato"/>
              </a:rPr>
              <a:t>Collect rich insights from a range of participants simultaneously. Mobile ethnography can reveal attitudes and behaviour that participants might not share in a more traditional, in-person observation.</a:t>
            </a:r>
            <a:endParaRPr>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Considerations</a:t>
            </a:r>
            <a:r>
              <a:rPr lang="en">
                <a:solidFill>
                  <a:schemeClr val="dk1"/>
                </a:solidFill>
                <a:highlight>
                  <a:srgbClr val="FFFFFF"/>
                </a:highlight>
                <a:latin typeface="Lato"/>
                <a:ea typeface="Lato"/>
                <a:cs typeface="Lato"/>
                <a:sym typeface="Lato"/>
              </a:rPr>
              <a:t>: Only gives a selective, partial perspective and challenging to conduct at scale.</a:t>
            </a:r>
            <a:endParaRPr>
              <a:highlight>
                <a:schemeClr val="lt1"/>
              </a:highlight>
              <a:latin typeface="Lato"/>
              <a:ea typeface="Lato"/>
              <a:cs typeface="Lato"/>
              <a:sym typeface="Lato"/>
            </a:endParaRPr>
          </a:p>
          <a:p>
            <a:pPr marL="0" lvl="0" indent="0" algn="l" rtl="0">
              <a:lnSpc>
                <a:spcPct val="115000"/>
              </a:lnSpc>
              <a:spcBef>
                <a:spcPts val="1600"/>
              </a:spcBef>
              <a:spcAft>
                <a:spcPts val="1600"/>
              </a:spcAft>
              <a:buNone/>
            </a:pPr>
            <a:r>
              <a:rPr lang="en" b="1">
                <a:solidFill>
                  <a:schemeClr val="dk1"/>
                </a:solidFill>
                <a:highlight>
                  <a:schemeClr val="lt1"/>
                </a:highlight>
                <a:latin typeface="Lato"/>
                <a:ea typeface="Lato"/>
                <a:cs typeface="Lato"/>
                <a:sym typeface="Lato"/>
              </a:rPr>
              <a:t>When to use: </a:t>
            </a:r>
            <a:r>
              <a:rPr lang="en">
                <a:highlight>
                  <a:schemeClr val="lt1"/>
                </a:highlight>
                <a:latin typeface="Lato"/>
                <a:ea typeface="Lato"/>
                <a:cs typeface="Lato"/>
                <a:sym typeface="Lato"/>
              </a:rPr>
              <a:t>As part of a needs analysis or programme evaluation.</a:t>
            </a:r>
            <a:endParaRPr>
              <a:highlight>
                <a:srgbClr val="FFFFFF"/>
              </a:highlight>
              <a:latin typeface="Lato"/>
              <a:ea typeface="Lato"/>
              <a:cs typeface="Lato"/>
              <a:sym typeface="Lato"/>
            </a:endParaRPr>
          </a:p>
        </p:txBody>
      </p:sp>
      <p:sp>
        <p:nvSpPr>
          <p:cNvPr id="202" name="Google Shape;202;p27"/>
          <p:cNvSpPr txBox="1"/>
          <p:nvPr/>
        </p:nvSpPr>
        <p:spPr>
          <a:xfrm>
            <a:off x="4809750" y="250050"/>
            <a:ext cx="2852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solidFill>
                  <a:schemeClr val="lt1"/>
                </a:solidFill>
                <a:latin typeface="Lato"/>
                <a:ea typeface="Lato"/>
                <a:cs typeface="Lato"/>
                <a:sym typeface="Lato"/>
              </a:rPr>
              <a:t>Suitable for remote working </a:t>
            </a:r>
            <a:endParaRPr sz="1600">
              <a:solidFill>
                <a:srgbClr val="FFFFFF"/>
              </a:solidFill>
              <a:latin typeface="Lato"/>
              <a:ea typeface="Lato"/>
              <a:cs typeface="Lato"/>
              <a:sym typeface="Lato"/>
            </a:endParaRPr>
          </a:p>
        </p:txBody>
      </p:sp>
      <p:pic>
        <p:nvPicPr>
          <p:cNvPr id="203" name="Google Shape;203;p27"/>
          <p:cNvPicPr preferRelativeResize="0"/>
          <p:nvPr/>
        </p:nvPicPr>
        <p:blipFill>
          <a:blip r:embed="rId3">
            <a:alphaModFix/>
          </a:blip>
          <a:stretch>
            <a:fillRect/>
          </a:stretch>
        </p:blipFill>
        <p:spPr>
          <a:xfrm>
            <a:off x="4370007" y="250051"/>
            <a:ext cx="403981" cy="431100"/>
          </a:xfrm>
          <a:prstGeom prst="rect">
            <a:avLst/>
          </a:prstGeom>
          <a:noFill/>
          <a:ln>
            <a:noFill/>
          </a:ln>
        </p:spPr>
      </p:pic>
      <p:pic>
        <p:nvPicPr>
          <p:cNvPr id="204" name="Google Shape;204;p27"/>
          <p:cNvPicPr preferRelativeResize="0"/>
          <p:nvPr/>
        </p:nvPicPr>
        <p:blipFill>
          <a:blip r:embed="rId4">
            <a:alphaModFix/>
          </a:blip>
          <a:stretch>
            <a:fillRect/>
          </a:stretch>
        </p:blipFill>
        <p:spPr>
          <a:xfrm>
            <a:off x="7698200" y="359600"/>
            <a:ext cx="1053950" cy="1053950"/>
          </a:xfrm>
          <a:prstGeom prst="rect">
            <a:avLst/>
          </a:prstGeom>
          <a:noFill/>
          <a:ln>
            <a:noFill/>
          </a:ln>
        </p:spPr>
      </p:pic>
      <p:sp>
        <p:nvSpPr>
          <p:cNvPr id="205" name="Google Shape;205;p27"/>
          <p:cNvSpPr txBox="1"/>
          <p:nvPr/>
        </p:nvSpPr>
        <p:spPr>
          <a:xfrm>
            <a:off x="5019850" y="5345700"/>
            <a:ext cx="32325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latin typeface="Lato"/>
                <a:ea typeface="Lato"/>
                <a:cs typeface="Lato"/>
                <a:sym typeface="Lato"/>
              </a:rPr>
              <a:t>Some content adapted from </a:t>
            </a:r>
            <a:r>
              <a:rPr lang="en" sz="1200" u="sng">
                <a:solidFill>
                  <a:schemeClr val="hlink"/>
                </a:solidFill>
                <a:latin typeface="Lato"/>
                <a:ea typeface="Lato"/>
                <a:cs typeface="Lato"/>
                <a:sym typeface="Lato"/>
                <a:hlinkClick r:id="rId5"/>
              </a:rPr>
              <a:t>NCVO</a:t>
            </a:r>
            <a:r>
              <a:rPr lang="en" sz="1200">
                <a:latin typeface="Lato"/>
                <a:ea typeface="Lato"/>
                <a:cs typeface="Lato"/>
                <a:sym typeface="Lato"/>
              </a:rPr>
              <a:t> and </a:t>
            </a:r>
            <a:r>
              <a:rPr lang="en" sz="1200" u="sng">
                <a:solidFill>
                  <a:schemeClr val="hlink"/>
                </a:solidFill>
                <a:latin typeface="Lato"/>
                <a:ea typeface="Lato"/>
                <a:cs typeface="Lato"/>
                <a:sym typeface="Lato"/>
                <a:hlinkClick r:id="rId6"/>
              </a:rPr>
              <a:t>NPC</a:t>
            </a:r>
            <a:endParaRPr sz="1200">
              <a:latin typeface="Lato"/>
              <a:ea typeface="Lato"/>
              <a:cs typeface="Lato"/>
              <a:sym typeface="Lato"/>
            </a:endParaRPr>
          </a:p>
        </p:txBody>
      </p:sp>
      <p:pic>
        <p:nvPicPr>
          <p:cNvPr id="206" name="Google Shape;206;p27"/>
          <p:cNvPicPr preferRelativeResize="0"/>
          <p:nvPr/>
        </p:nvPicPr>
        <p:blipFill>
          <a:blip r:embed="rId7">
            <a:alphaModFix/>
          </a:blip>
          <a:stretch>
            <a:fillRect/>
          </a:stretch>
        </p:blipFill>
        <p:spPr>
          <a:xfrm>
            <a:off x="8040525" y="701925"/>
            <a:ext cx="369300" cy="3693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28"/>
          <p:cNvSpPr txBox="1">
            <a:spLocks noGrp="1"/>
          </p:cNvSpPr>
          <p:nvPr>
            <p:ph type="title"/>
          </p:nvPr>
        </p:nvSpPr>
        <p:spPr>
          <a:xfrm>
            <a:off x="359575" y="205847"/>
            <a:ext cx="7217100" cy="546300"/>
          </a:xfrm>
          <a:prstGeom prst="rect">
            <a:avLst/>
          </a:prstGeom>
          <a:solidFill>
            <a:srgbClr val="00AEEF"/>
          </a:solidFill>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b="1">
                <a:solidFill>
                  <a:srgbClr val="FFFFFF"/>
                </a:solidFill>
                <a:latin typeface="Montserrat"/>
                <a:ea typeface="Montserrat"/>
                <a:cs typeface="Montserrat"/>
                <a:sym typeface="Montserrat"/>
              </a:rPr>
              <a:t>Mobile surveys</a:t>
            </a:r>
            <a:endParaRPr b="1">
              <a:solidFill>
                <a:srgbClr val="FFFFFF"/>
              </a:solidFill>
              <a:latin typeface="Montserrat"/>
              <a:ea typeface="Montserrat"/>
              <a:cs typeface="Montserrat"/>
              <a:sym typeface="Montserrat"/>
            </a:endParaRPr>
          </a:p>
        </p:txBody>
      </p:sp>
      <p:sp>
        <p:nvSpPr>
          <p:cNvPr id="212" name="Google Shape;212;p28"/>
          <p:cNvSpPr txBox="1">
            <a:spLocks noGrp="1"/>
          </p:cNvSpPr>
          <p:nvPr>
            <p:ph type="body" idx="1"/>
          </p:nvPr>
        </p:nvSpPr>
        <p:spPr>
          <a:xfrm>
            <a:off x="4520050" y="1790299"/>
            <a:ext cx="4232100" cy="36222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400" b="1">
                <a:solidFill>
                  <a:schemeClr val="dk1"/>
                </a:solidFill>
                <a:highlight>
                  <a:schemeClr val="lt1"/>
                </a:highlight>
                <a:latin typeface="Lato"/>
                <a:ea typeface="Lato"/>
                <a:cs typeface="Lato"/>
                <a:sym typeface="Lato"/>
              </a:rPr>
              <a:t>Preparation needed: </a:t>
            </a:r>
            <a:r>
              <a:rPr lang="en" sz="1400">
                <a:solidFill>
                  <a:srgbClr val="000000"/>
                </a:solidFill>
                <a:highlight>
                  <a:schemeClr val="lt1"/>
                </a:highlight>
                <a:latin typeface="Lato"/>
                <a:ea typeface="Lato"/>
                <a:cs typeface="Lato"/>
                <a:sym typeface="Lato"/>
              </a:rPr>
              <a:t>Planning time and training on how to use the system needed. Time for collection, analysis and reviews.</a:t>
            </a:r>
            <a:endParaRPr sz="1400" b="1">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What do you need for this: </a:t>
            </a:r>
            <a:r>
              <a:rPr lang="en" sz="1400">
                <a:solidFill>
                  <a:srgbClr val="000000"/>
                </a:solidFill>
                <a:highlight>
                  <a:schemeClr val="lt1"/>
                </a:highlight>
                <a:latin typeface="Lato"/>
                <a:ea typeface="Lato"/>
                <a:cs typeface="Lato"/>
                <a:sym typeface="Lato"/>
              </a:rPr>
              <a:t>Data collection software (</a:t>
            </a:r>
            <a:r>
              <a:rPr lang="en" sz="1400" u="sng">
                <a:solidFill>
                  <a:schemeClr val="hlink"/>
                </a:solidFill>
                <a:highlight>
                  <a:schemeClr val="lt1"/>
                </a:highlight>
                <a:latin typeface="Lato"/>
                <a:ea typeface="Lato"/>
                <a:cs typeface="Lato"/>
                <a:sym typeface="Lato"/>
                <a:hlinkClick r:id="rId3"/>
              </a:rPr>
              <a:t>examples here</a:t>
            </a:r>
            <a:r>
              <a:rPr lang="en" sz="1400">
                <a:solidFill>
                  <a:srgbClr val="000000"/>
                </a:solidFill>
                <a:highlight>
                  <a:schemeClr val="lt1"/>
                </a:highlight>
                <a:latin typeface="Lato"/>
                <a:ea typeface="Lato"/>
                <a:cs typeface="Lato"/>
                <a:sym typeface="Lato"/>
              </a:rPr>
              <a:t>). Here is a  </a:t>
            </a:r>
            <a:r>
              <a:rPr lang="en" sz="1400" u="sng">
                <a:solidFill>
                  <a:schemeClr val="hlink"/>
                </a:solidFill>
                <a:highlight>
                  <a:schemeClr val="lt1"/>
                </a:highlight>
                <a:latin typeface="Lato"/>
                <a:ea typeface="Lato"/>
                <a:cs typeface="Lato"/>
                <a:sym typeface="Lato"/>
                <a:hlinkClick r:id="rId4"/>
              </a:rPr>
              <a:t>step-by-step guide</a:t>
            </a:r>
            <a:r>
              <a:rPr lang="en" sz="1400">
                <a:solidFill>
                  <a:srgbClr val="000000"/>
                </a:solidFill>
                <a:highlight>
                  <a:schemeClr val="lt1"/>
                </a:highlight>
                <a:latin typeface="Lato"/>
                <a:ea typeface="Lato"/>
                <a:cs typeface="Lato"/>
                <a:sym typeface="Lato"/>
              </a:rPr>
              <a:t> to the process.</a:t>
            </a:r>
            <a:endParaRPr sz="1400">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Top tips for facilitating:</a:t>
            </a:r>
            <a:r>
              <a:rPr lang="en" sz="1400" i="1">
                <a:solidFill>
                  <a:schemeClr val="dk1"/>
                </a:solidFill>
                <a:highlight>
                  <a:srgbClr val="FFFFFF"/>
                </a:highlight>
                <a:latin typeface="Lato"/>
                <a:ea typeface="Lato"/>
                <a:cs typeface="Lato"/>
                <a:sym typeface="Lato"/>
              </a:rPr>
              <a:t> </a:t>
            </a:r>
            <a:r>
              <a:rPr lang="en" sz="1400">
                <a:solidFill>
                  <a:srgbClr val="000000"/>
                </a:solidFill>
                <a:highlight>
                  <a:schemeClr val="lt1"/>
                </a:highlight>
                <a:latin typeface="Lato"/>
                <a:ea typeface="Lato"/>
                <a:cs typeface="Lato"/>
                <a:sym typeface="Lato"/>
              </a:rPr>
              <a:t>Test the software on multiple device types so you know how it differs. Make sure the language used is accessible.</a:t>
            </a:r>
            <a:endParaRPr sz="1400">
              <a:solidFill>
                <a:srgbClr val="000000"/>
              </a:solidFill>
              <a:highlight>
                <a:schemeClr val="lt1"/>
              </a:highlight>
              <a:latin typeface="Lato"/>
              <a:ea typeface="Lato"/>
              <a:cs typeface="Lato"/>
              <a:sym typeface="Lato"/>
            </a:endParaRPr>
          </a:p>
          <a:p>
            <a:pPr marL="0" lvl="0" indent="0" algn="l" rtl="0">
              <a:spcBef>
                <a:spcPts val="1600"/>
              </a:spcBef>
              <a:spcAft>
                <a:spcPts val="1600"/>
              </a:spcAft>
              <a:buNone/>
            </a:pPr>
            <a:r>
              <a:rPr lang="en" sz="1400" b="1">
                <a:solidFill>
                  <a:schemeClr val="dk1"/>
                </a:solidFill>
                <a:highlight>
                  <a:schemeClr val="lt1"/>
                </a:highlight>
                <a:latin typeface="Lato"/>
                <a:ea typeface="Lato"/>
                <a:cs typeface="Lato"/>
                <a:sym typeface="Lato"/>
              </a:rPr>
              <a:t>Example: </a:t>
            </a:r>
            <a:r>
              <a:rPr lang="en" sz="1400">
                <a:solidFill>
                  <a:schemeClr val="dk1"/>
                </a:solidFill>
                <a:highlight>
                  <a:schemeClr val="lt1"/>
                </a:highlight>
                <a:latin typeface="Lato"/>
                <a:ea typeface="Lato"/>
                <a:cs typeface="Lato"/>
                <a:sym typeface="Lato"/>
              </a:rPr>
              <a:t>See how </a:t>
            </a:r>
            <a:r>
              <a:rPr lang="en" sz="1400" u="sng">
                <a:solidFill>
                  <a:schemeClr val="hlink"/>
                </a:solidFill>
                <a:highlight>
                  <a:schemeClr val="lt1"/>
                </a:highlight>
                <a:latin typeface="Lato"/>
                <a:ea typeface="Lato"/>
                <a:cs typeface="Lato"/>
                <a:sym typeface="Lato"/>
                <a:hlinkClick r:id="rId5"/>
              </a:rPr>
              <a:t>Aduko </a:t>
            </a:r>
            <a:r>
              <a:rPr lang="en" sz="1400">
                <a:solidFill>
                  <a:schemeClr val="dk1"/>
                </a:solidFill>
                <a:highlight>
                  <a:schemeClr val="lt1"/>
                </a:highlight>
                <a:latin typeface="Lato"/>
                <a:ea typeface="Lato"/>
                <a:cs typeface="Lato"/>
                <a:sym typeface="Lato"/>
              </a:rPr>
              <a:t>have used </a:t>
            </a:r>
            <a:r>
              <a:rPr lang="en" sz="1400" u="sng">
                <a:solidFill>
                  <a:schemeClr val="hlink"/>
                </a:solidFill>
                <a:highlight>
                  <a:schemeClr val="lt1"/>
                </a:highlight>
                <a:latin typeface="Lato"/>
                <a:ea typeface="Lato"/>
                <a:cs typeface="Lato"/>
                <a:sym typeface="Lato"/>
                <a:hlinkClick r:id="rId6"/>
              </a:rPr>
              <a:t>Kobocollect</a:t>
            </a:r>
            <a:r>
              <a:rPr lang="en" sz="1400">
                <a:solidFill>
                  <a:schemeClr val="dk1"/>
                </a:solidFill>
                <a:highlight>
                  <a:schemeClr val="lt1"/>
                </a:highlight>
                <a:latin typeface="Lato"/>
                <a:ea typeface="Lato"/>
                <a:cs typeface="Lato"/>
                <a:sym typeface="Lato"/>
              </a:rPr>
              <a:t> to empower people to collect data.</a:t>
            </a:r>
            <a:endParaRPr sz="1400">
              <a:solidFill>
                <a:schemeClr val="dk1"/>
              </a:solidFill>
              <a:highlight>
                <a:schemeClr val="lt1"/>
              </a:highlight>
              <a:latin typeface="Lato"/>
              <a:ea typeface="Lato"/>
              <a:cs typeface="Lato"/>
              <a:sym typeface="Lato"/>
            </a:endParaRPr>
          </a:p>
        </p:txBody>
      </p:sp>
      <p:sp>
        <p:nvSpPr>
          <p:cNvPr id="213" name="Google Shape;213;p28"/>
          <p:cNvSpPr txBox="1"/>
          <p:nvPr/>
        </p:nvSpPr>
        <p:spPr>
          <a:xfrm>
            <a:off x="359575" y="803736"/>
            <a:ext cx="72171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b="1">
                <a:solidFill>
                  <a:schemeClr val="dk1"/>
                </a:solidFill>
                <a:highlight>
                  <a:schemeClr val="lt1"/>
                </a:highlight>
                <a:latin typeface="Lato"/>
                <a:ea typeface="Lato"/>
                <a:cs typeface="Lato"/>
                <a:sym typeface="Lato"/>
              </a:rPr>
              <a:t>Description: </a:t>
            </a:r>
            <a:r>
              <a:rPr lang="en">
                <a:highlight>
                  <a:srgbClr val="FFFFFF"/>
                </a:highlight>
                <a:latin typeface="Lato"/>
                <a:ea typeface="Lato"/>
                <a:cs typeface="Lato"/>
                <a:sym typeface="Lato"/>
              </a:rPr>
              <a:t>Mobile phones can be used to answer short surveys or qualitative prompt questions via text. This can be useful for capturing </a:t>
            </a:r>
            <a:r>
              <a:rPr lang="en" u="sng">
                <a:solidFill>
                  <a:schemeClr val="hlink"/>
                </a:solidFill>
                <a:highlight>
                  <a:srgbClr val="FFFFFF"/>
                </a:highlight>
                <a:latin typeface="Lato"/>
                <a:ea typeface="Lato"/>
                <a:cs typeface="Lato"/>
                <a:sym typeface="Lato"/>
                <a:hlinkClick r:id="rId7"/>
              </a:rPr>
              <a:t>‘in the moment’</a:t>
            </a:r>
            <a:r>
              <a:rPr lang="en">
                <a:highlight>
                  <a:srgbClr val="FFFFFF"/>
                </a:highlight>
                <a:latin typeface="Lato"/>
                <a:ea typeface="Lato"/>
                <a:cs typeface="Lato"/>
                <a:sym typeface="Lato"/>
              </a:rPr>
              <a:t> responses from participants. Tools available include  </a:t>
            </a:r>
            <a:r>
              <a:rPr lang="en" u="sng">
                <a:solidFill>
                  <a:schemeClr val="accent5"/>
                </a:solidFill>
                <a:highlight>
                  <a:schemeClr val="lt1"/>
                </a:highlight>
                <a:latin typeface="Lato"/>
                <a:ea typeface="Lato"/>
                <a:cs typeface="Lato"/>
                <a:sym typeface="Lato"/>
                <a:hlinkClick r:id="rId8">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Magpi</a:t>
            </a:r>
            <a:r>
              <a:rPr lang="en">
                <a:solidFill>
                  <a:schemeClr val="dk1"/>
                </a:solidFill>
                <a:highlight>
                  <a:srgbClr val="FFFFFF"/>
                </a:highlight>
                <a:latin typeface="Lato"/>
                <a:ea typeface="Lato"/>
                <a:cs typeface="Lato"/>
                <a:sym typeface="Lato"/>
              </a:rPr>
              <a:t> and </a:t>
            </a:r>
            <a:r>
              <a:rPr lang="en" u="sng">
                <a:solidFill>
                  <a:schemeClr val="accent5"/>
                </a:solidFill>
                <a:highlight>
                  <a:schemeClr val="lt1"/>
                </a:highlight>
                <a:latin typeface="Lato"/>
                <a:ea typeface="Lato"/>
                <a:cs typeface="Lato"/>
                <a:sym typeface="Lato"/>
                <a:hlinkClick r:id="rId6">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Kobocollect</a:t>
            </a:r>
            <a:r>
              <a:rPr lang="en">
                <a:solidFill>
                  <a:schemeClr val="dk1"/>
                </a:solidFill>
                <a:highlight>
                  <a:srgbClr val="FFFFFF"/>
                </a:highlight>
                <a:latin typeface="Lato"/>
                <a:ea typeface="Lato"/>
                <a:cs typeface="Lato"/>
                <a:sym typeface="Lato"/>
              </a:rPr>
              <a:t>.</a:t>
            </a:r>
            <a:endParaRPr>
              <a:solidFill>
                <a:schemeClr val="dk1"/>
              </a:solidFill>
              <a:highlight>
                <a:srgbClr val="FFFFFF"/>
              </a:highlight>
              <a:latin typeface="Lato"/>
              <a:ea typeface="Lato"/>
              <a:cs typeface="Lato"/>
              <a:sym typeface="Lato"/>
            </a:endParaRPr>
          </a:p>
        </p:txBody>
      </p:sp>
      <p:sp>
        <p:nvSpPr>
          <p:cNvPr id="214" name="Google Shape;214;p28"/>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rgbClr val="FFFFFF"/>
                </a:highlight>
                <a:latin typeface="Lato"/>
                <a:ea typeface="Lato"/>
                <a:cs typeface="Lato"/>
                <a:sym typeface="Lato"/>
              </a:rPr>
              <a:t>Simplicity level: </a:t>
            </a:r>
            <a:r>
              <a:rPr lang="en">
                <a:highlight>
                  <a:schemeClr val="lt1"/>
                </a:highlight>
                <a:latin typeface="Lato"/>
                <a:ea typeface="Lato"/>
                <a:cs typeface="Lato"/>
                <a:sym typeface="Lato"/>
              </a:rPr>
              <a:t>Medium.</a:t>
            </a:r>
            <a:endParaRPr>
              <a:highlight>
                <a:srgbClr val="FFFFFF"/>
              </a:highlight>
              <a:latin typeface="Lato"/>
              <a:ea typeface="Lato"/>
              <a:cs typeface="Lato"/>
              <a:sym typeface="Lato"/>
            </a:endParaRPr>
          </a:p>
          <a:p>
            <a:pPr marL="0" lvl="0" indent="0" algn="l" rtl="0">
              <a:lnSpc>
                <a:spcPct val="115000"/>
              </a:lnSpc>
              <a:spcBef>
                <a:spcPts val="1600"/>
              </a:spcBef>
              <a:spcAft>
                <a:spcPts val="0"/>
              </a:spcAft>
              <a:buClr>
                <a:schemeClr val="dk1"/>
              </a:buClr>
              <a:buSzPts val="1100"/>
              <a:buFont typeface="Arial"/>
              <a:buNone/>
            </a:pPr>
            <a:r>
              <a:rPr lang="en" b="1">
                <a:solidFill>
                  <a:schemeClr val="dk1"/>
                </a:solidFill>
                <a:highlight>
                  <a:schemeClr val="lt1"/>
                </a:highlight>
                <a:latin typeface="Lato"/>
                <a:ea typeface="Lato"/>
                <a:cs typeface="Lato"/>
                <a:sym typeface="Lato"/>
              </a:rPr>
              <a:t>Type of evidence: </a:t>
            </a:r>
            <a:r>
              <a:rPr lang="en">
                <a:solidFill>
                  <a:schemeClr val="dk1"/>
                </a:solidFill>
                <a:highlight>
                  <a:schemeClr val="lt1"/>
                </a:highlight>
                <a:latin typeface="Lato"/>
                <a:ea typeface="Lato"/>
                <a:cs typeface="Lato"/>
                <a:sym typeface="Lato"/>
              </a:rPr>
              <a:t> Ad-hoc qualitative insights.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Benefits: </a:t>
            </a:r>
            <a:r>
              <a:rPr lang="en">
                <a:highlight>
                  <a:schemeClr val="lt1"/>
                </a:highlight>
                <a:latin typeface="Lato"/>
                <a:ea typeface="Lato"/>
                <a:cs typeface="Lato"/>
                <a:sym typeface="Lato"/>
              </a:rPr>
              <a:t>Quick and easy data collection and aggregation. You can get real-time feedback and can make data visualisation easier.</a:t>
            </a:r>
            <a:endParaRPr>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Considerations</a:t>
            </a:r>
            <a:r>
              <a:rPr lang="en">
                <a:solidFill>
                  <a:schemeClr val="dk1"/>
                </a:solidFill>
                <a:highlight>
                  <a:srgbClr val="FFFFFF"/>
                </a:highlight>
                <a:latin typeface="Lato"/>
                <a:ea typeface="Lato"/>
                <a:cs typeface="Lato"/>
                <a:sym typeface="Lato"/>
              </a:rPr>
              <a:t>: </a:t>
            </a:r>
            <a:r>
              <a:rPr lang="en">
                <a:highlight>
                  <a:schemeClr val="lt1"/>
                </a:highlight>
                <a:latin typeface="Lato"/>
                <a:ea typeface="Lato"/>
                <a:cs typeface="Lato"/>
                <a:sym typeface="Lato"/>
              </a:rPr>
              <a:t>Make sure any software is usable and doesn’t exclude anyone. Think carefully about how the platform integrates with your existing systems and any costs.</a:t>
            </a:r>
            <a:endParaRPr>
              <a:highlight>
                <a:schemeClr val="lt1"/>
              </a:highlight>
              <a:latin typeface="Lato"/>
              <a:ea typeface="Lato"/>
              <a:cs typeface="Lato"/>
              <a:sym typeface="Lato"/>
            </a:endParaRPr>
          </a:p>
          <a:p>
            <a:pPr marL="0" lvl="0" indent="0" algn="l" rtl="0">
              <a:lnSpc>
                <a:spcPct val="115000"/>
              </a:lnSpc>
              <a:spcBef>
                <a:spcPts val="1600"/>
              </a:spcBef>
              <a:spcAft>
                <a:spcPts val="1600"/>
              </a:spcAft>
              <a:buNone/>
            </a:pPr>
            <a:r>
              <a:rPr lang="en" b="1">
                <a:solidFill>
                  <a:schemeClr val="dk1"/>
                </a:solidFill>
                <a:highlight>
                  <a:schemeClr val="lt1"/>
                </a:highlight>
                <a:latin typeface="Lato"/>
                <a:ea typeface="Lato"/>
                <a:cs typeface="Lato"/>
                <a:sym typeface="Lato"/>
              </a:rPr>
              <a:t>When to use: </a:t>
            </a:r>
            <a:r>
              <a:rPr lang="en">
                <a:highlight>
                  <a:schemeClr val="lt1"/>
                </a:highlight>
                <a:latin typeface="Lato"/>
                <a:ea typeface="Lato"/>
                <a:cs typeface="Lato"/>
                <a:sym typeface="Lato"/>
              </a:rPr>
              <a:t>Regular intervals in line with your programme milestones.</a:t>
            </a:r>
            <a:endParaRPr>
              <a:highlight>
                <a:srgbClr val="FFFFFF"/>
              </a:highlight>
              <a:latin typeface="Lato"/>
              <a:ea typeface="Lato"/>
              <a:cs typeface="Lato"/>
              <a:sym typeface="Lato"/>
            </a:endParaRPr>
          </a:p>
        </p:txBody>
      </p:sp>
      <p:sp>
        <p:nvSpPr>
          <p:cNvPr id="215" name="Google Shape;215;p28"/>
          <p:cNvSpPr txBox="1"/>
          <p:nvPr/>
        </p:nvSpPr>
        <p:spPr>
          <a:xfrm>
            <a:off x="4664125" y="234750"/>
            <a:ext cx="2852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solidFill>
                  <a:schemeClr val="lt1"/>
                </a:solidFill>
                <a:latin typeface="Lato"/>
                <a:ea typeface="Lato"/>
                <a:cs typeface="Lato"/>
                <a:sym typeface="Lato"/>
              </a:rPr>
              <a:t>Suitable for remote working </a:t>
            </a:r>
            <a:endParaRPr sz="1600">
              <a:solidFill>
                <a:srgbClr val="FFFFFF"/>
              </a:solidFill>
              <a:latin typeface="Lato"/>
              <a:ea typeface="Lato"/>
              <a:cs typeface="Lato"/>
              <a:sym typeface="Lato"/>
            </a:endParaRPr>
          </a:p>
        </p:txBody>
      </p:sp>
      <p:pic>
        <p:nvPicPr>
          <p:cNvPr id="216" name="Google Shape;216;p28"/>
          <p:cNvPicPr preferRelativeResize="0"/>
          <p:nvPr/>
        </p:nvPicPr>
        <p:blipFill>
          <a:blip r:embed="rId9">
            <a:alphaModFix/>
          </a:blip>
          <a:stretch>
            <a:fillRect/>
          </a:stretch>
        </p:blipFill>
        <p:spPr>
          <a:xfrm>
            <a:off x="4141419" y="234751"/>
            <a:ext cx="403981" cy="431100"/>
          </a:xfrm>
          <a:prstGeom prst="rect">
            <a:avLst/>
          </a:prstGeom>
          <a:noFill/>
          <a:ln>
            <a:noFill/>
          </a:ln>
        </p:spPr>
      </p:pic>
      <p:pic>
        <p:nvPicPr>
          <p:cNvPr id="217" name="Google Shape;217;p28"/>
          <p:cNvPicPr preferRelativeResize="0"/>
          <p:nvPr/>
        </p:nvPicPr>
        <p:blipFill>
          <a:blip r:embed="rId10">
            <a:alphaModFix/>
          </a:blip>
          <a:stretch>
            <a:fillRect/>
          </a:stretch>
        </p:blipFill>
        <p:spPr>
          <a:xfrm>
            <a:off x="7698200" y="359600"/>
            <a:ext cx="1053950" cy="1053950"/>
          </a:xfrm>
          <a:prstGeom prst="rect">
            <a:avLst/>
          </a:prstGeom>
          <a:noFill/>
          <a:ln>
            <a:noFill/>
          </a:ln>
        </p:spPr>
      </p:pic>
      <p:sp>
        <p:nvSpPr>
          <p:cNvPr id="218" name="Google Shape;218;p28"/>
          <p:cNvSpPr txBox="1"/>
          <p:nvPr/>
        </p:nvSpPr>
        <p:spPr>
          <a:xfrm>
            <a:off x="5019850" y="5345700"/>
            <a:ext cx="32325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latin typeface="Lato"/>
                <a:ea typeface="Lato"/>
                <a:cs typeface="Lato"/>
                <a:sym typeface="Lato"/>
              </a:rPr>
              <a:t>Some content adapted from </a:t>
            </a:r>
            <a:r>
              <a:rPr lang="en" sz="1200" u="sng">
                <a:solidFill>
                  <a:schemeClr val="hlink"/>
                </a:solidFill>
                <a:latin typeface="Lato"/>
                <a:ea typeface="Lato"/>
                <a:cs typeface="Lato"/>
                <a:sym typeface="Lato"/>
                <a:hlinkClick r:id="rId11"/>
              </a:rPr>
              <a:t>NCVO</a:t>
            </a:r>
            <a:r>
              <a:rPr lang="en" sz="1200">
                <a:latin typeface="Lato"/>
                <a:ea typeface="Lato"/>
                <a:cs typeface="Lato"/>
                <a:sym typeface="Lato"/>
              </a:rPr>
              <a:t> and </a:t>
            </a:r>
            <a:r>
              <a:rPr lang="en" sz="1200" u="sng">
                <a:solidFill>
                  <a:schemeClr val="hlink"/>
                </a:solidFill>
                <a:latin typeface="Lato"/>
                <a:ea typeface="Lato"/>
                <a:cs typeface="Lato"/>
                <a:sym typeface="Lato"/>
                <a:hlinkClick r:id="rId12"/>
              </a:rPr>
              <a:t>NPC</a:t>
            </a:r>
            <a:endParaRPr sz="1200">
              <a:latin typeface="Lato"/>
              <a:ea typeface="Lato"/>
              <a:cs typeface="Lato"/>
              <a:sym typeface="Lato"/>
            </a:endParaRPr>
          </a:p>
        </p:txBody>
      </p:sp>
      <p:pic>
        <p:nvPicPr>
          <p:cNvPr id="219" name="Google Shape;219;p28"/>
          <p:cNvPicPr preferRelativeResize="0"/>
          <p:nvPr/>
        </p:nvPicPr>
        <p:blipFill>
          <a:blip r:embed="rId13">
            <a:alphaModFix/>
          </a:blip>
          <a:stretch>
            <a:fillRect/>
          </a:stretch>
        </p:blipFill>
        <p:spPr>
          <a:xfrm>
            <a:off x="8075975" y="737375"/>
            <a:ext cx="298400" cy="2984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29"/>
          <p:cNvSpPr txBox="1">
            <a:spLocks noGrp="1"/>
          </p:cNvSpPr>
          <p:nvPr>
            <p:ph type="title"/>
          </p:nvPr>
        </p:nvSpPr>
        <p:spPr>
          <a:xfrm>
            <a:off x="359575" y="205847"/>
            <a:ext cx="7217100" cy="546300"/>
          </a:xfrm>
          <a:prstGeom prst="rect">
            <a:avLst/>
          </a:prstGeom>
          <a:solidFill>
            <a:srgbClr val="00AEEF"/>
          </a:solidFill>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b="1">
                <a:solidFill>
                  <a:srgbClr val="FFFFFF"/>
                </a:solidFill>
                <a:latin typeface="Montserrat"/>
                <a:ea typeface="Montserrat"/>
                <a:cs typeface="Montserrat"/>
                <a:sym typeface="Montserrat"/>
              </a:rPr>
              <a:t>Short polls</a:t>
            </a:r>
            <a:endParaRPr b="1">
              <a:solidFill>
                <a:srgbClr val="FFFFFF"/>
              </a:solidFill>
              <a:latin typeface="Montserrat"/>
              <a:ea typeface="Montserrat"/>
              <a:cs typeface="Montserrat"/>
              <a:sym typeface="Montserrat"/>
            </a:endParaRPr>
          </a:p>
        </p:txBody>
      </p:sp>
      <p:sp>
        <p:nvSpPr>
          <p:cNvPr id="225" name="Google Shape;225;p29"/>
          <p:cNvSpPr txBox="1">
            <a:spLocks noGrp="1"/>
          </p:cNvSpPr>
          <p:nvPr>
            <p:ph type="body" idx="1"/>
          </p:nvPr>
        </p:nvSpPr>
        <p:spPr>
          <a:xfrm>
            <a:off x="4520050" y="1790299"/>
            <a:ext cx="4232100" cy="36222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400" b="1">
                <a:solidFill>
                  <a:schemeClr val="dk1"/>
                </a:solidFill>
                <a:highlight>
                  <a:schemeClr val="lt1"/>
                </a:highlight>
                <a:latin typeface="Lato"/>
                <a:ea typeface="Lato"/>
                <a:cs typeface="Lato"/>
                <a:sym typeface="Lato"/>
              </a:rPr>
              <a:t>Preparation needed: </a:t>
            </a:r>
            <a:r>
              <a:rPr lang="en" sz="1400">
                <a:solidFill>
                  <a:srgbClr val="000000"/>
                </a:solidFill>
                <a:highlight>
                  <a:schemeClr val="lt1"/>
                </a:highlight>
                <a:latin typeface="Lato"/>
                <a:ea typeface="Lato"/>
                <a:cs typeface="Lato"/>
                <a:sym typeface="Lato"/>
              </a:rPr>
              <a:t>Planning and dissemination time needed. Time for participants to respond, analysis time and time to share findings also required.</a:t>
            </a:r>
            <a:endParaRPr sz="1400" b="1">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What do you need for this: </a:t>
            </a:r>
            <a:r>
              <a:rPr lang="en" sz="1400">
                <a:solidFill>
                  <a:srgbClr val="000000"/>
                </a:solidFill>
                <a:highlight>
                  <a:schemeClr val="lt1"/>
                </a:highlight>
                <a:latin typeface="Lato"/>
                <a:ea typeface="Lato"/>
                <a:cs typeface="Lato"/>
                <a:sym typeface="Lato"/>
              </a:rPr>
              <a:t>Polling software (either live poll like </a:t>
            </a:r>
            <a:r>
              <a:rPr lang="en" sz="1400" u="sng">
                <a:solidFill>
                  <a:schemeClr val="hlink"/>
                </a:solidFill>
                <a:highlight>
                  <a:schemeClr val="lt1"/>
                </a:highlight>
                <a:latin typeface="Lato"/>
                <a:ea typeface="Lato"/>
                <a:cs typeface="Lato"/>
                <a:sym typeface="Lato"/>
                <a:hlinkClick r:id="rId3"/>
              </a:rPr>
              <a:t>Mentimeter</a:t>
            </a:r>
            <a:r>
              <a:rPr lang="en" sz="1400">
                <a:solidFill>
                  <a:srgbClr val="000000"/>
                </a:solidFill>
                <a:highlight>
                  <a:schemeClr val="lt1"/>
                </a:highlight>
                <a:latin typeface="Lato"/>
                <a:ea typeface="Lato"/>
                <a:cs typeface="Lato"/>
                <a:sym typeface="Lato"/>
              </a:rPr>
              <a:t> or a survey like </a:t>
            </a:r>
            <a:r>
              <a:rPr lang="en" sz="1400" u="sng">
                <a:solidFill>
                  <a:schemeClr val="hlink"/>
                </a:solidFill>
                <a:highlight>
                  <a:schemeClr val="lt1"/>
                </a:highlight>
                <a:latin typeface="Lato"/>
                <a:ea typeface="Lato"/>
                <a:cs typeface="Lato"/>
                <a:sym typeface="Lato"/>
                <a:hlinkClick r:id="rId4"/>
              </a:rPr>
              <a:t>SmartSurvey</a:t>
            </a:r>
            <a:r>
              <a:rPr lang="en" sz="1400">
                <a:solidFill>
                  <a:srgbClr val="000000"/>
                </a:solidFill>
                <a:highlight>
                  <a:schemeClr val="lt1"/>
                </a:highlight>
                <a:latin typeface="Lato"/>
                <a:ea typeface="Lato"/>
                <a:cs typeface="Lato"/>
                <a:sym typeface="Lato"/>
              </a:rPr>
              <a:t>). </a:t>
            </a:r>
            <a:r>
              <a:rPr lang="en" sz="1400">
                <a:solidFill>
                  <a:schemeClr val="dk1"/>
                </a:solidFill>
                <a:highlight>
                  <a:schemeClr val="lt1"/>
                </a:highlight>
                <a:latin typeface="Lato"/>
                <a:ea typeface="Lato"/>
                <a:cs typeface="Lato"/>
                <a:sym typeface="Lato"/>
              </a:rPr>
              <a:t>A suggestion box, pens and paper or pre-paid envelopes and postcards.</a:t>
            </a:r>
            <a:endParaRPr sz="1400">
              <a:solidFill>
                <a:srgbClr val="000000"/>
              </a:solidFill>
              <a:highlight>
                <a:srgbClr val="FFFFFF"/>
              </a:highlight>
              <a:latin typeface="Lato"/>
              <a:ea typeface="Lato"/>
              <a:cs typeface="Lato"/>
              <a:sym typeface="Lato"/>
            </a:endParaRPr>
          </a:p>
          <a:p>
            <a:pPr marL="0" lvl="0" indent="0" algn="l" rtl="0">
              <a:spcBef>
                <a:spcPts val="1600"/>
              </a:spcBef>
              <a:spcAft>
                <a:spcPts val="1600"/>
              </a:spcAft>
              <a:buNone/>
            </a:pPr>
            <a:r>
              <a:rPr lang="en" sz="1400" b="1">
                <a:solidFill>
                  <a:srgbClr val="000000"/>
                </a:solidFill>
                <a:highlight>
                  <a:srgbClr val="FFFFFF"/>
                </a:highlight>
                <a:latin typeface="Lato"/>
                <a:ea typeface="Lato"/>
                <a:cs typeface="Lato"/>
                <a:sym typeface="Lato"/>
              </a:rPr>
              <a:t>Top tips for facilitating:</a:t>
            </a:r>
            <a:r>
              <a:rPr lang="en" sz="1400" i="1">
                <a:solidFill>
                  <a:schemeClr val="dk1"/>
                </a:solidFill>
                <a:highlight>
                  <a:srgbClr val="FFFFFF"/>
                </a:highlight>
                <a:latin typeface="Lato"/>
                <a:ea typeface="Lato"/>
                <a:cs typeface="Lato"/>
                <a:sym typeface="Lato"/>
              </a:rPr>
              <a:t> </a:t>
            </a:r>
            <a:r>
              <a:rPr lang="en" sz="1400">
                <a:solidFill>
                  <a:schemeClr val="dk1"/>
                </a:solidFill>
                <a:highlight>
                  <a:srgbClr val="FFFFFF"/>
                </a:highlight>
                <a:latin typeface="Lato"/>
                <a:ea typeface="Lato"/>
                <a:cs typeface="Lato"/>
                <a:sym typeface="Lato"/>
              </a:rPr>
              <a:t>For remote polls make sure the question is clear and the poll is shared at the right point with individuals. </a:t>
            </a:r>
            <a:r>
              <a:rPr lang="en" sz="1400">
                <a:solidFill>
                  <a:schemeClr val="dk1"/>
                </a:solidFill>
                <a:highlight>
                  <a:schemeClr val="lt1"/>
                </a:highlight>
                <a:latin typeface="Lato"/>
                <a:ea typeface="Lato"/>
                <a:cs typeface="Lato"/>
                <a:sym typeface="Lato"/>
              </a:rPr>
              <a:t>Make sure you have a process for feeding back on suggestions.</a:t>
            </a:r>
            <a:endParaRPr sz="1400" b="1">
              <a:solidFill>
                <a:srgbClr val="000000"/>
              </a:solidFill>
              <a:latin typeface="Lato"/>
              <a:ea typeface="Lato"/>
              <a:cs typeface="Lato"/>
              <a:sym typeface="Lato"/>
            </a:endParaRPr>
          </a:p>
        </p:txBody>
      </p:sp>
      <p:sp>
        <p:nvSpPr>
          <p:cNvPr id="226" name="Google Shape;226;p29"/>
          <p:cNvSpPr txBox="1"/>
          <p:nvPr/>
        </p:nvSpPr>
        <p:spPr>
          <a:xfrm>
            <a:off x="359575" y="803736"/>
            <a:ext cx="72171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b="1">
                <a:solidFill>
                  <a:schemeClr val="dk1"/>
                </a:solidFill>
                <a:highlight>
                  <a:schemeClr val="lt1"/>
                </a:highlight>
                <a:latin typeface="Lato"/>
                <a:ea typeface="Lato"/>
                <a:cs typeface="Lato"/>
                <a:sym typeface="Lato"/>
              </a:rPr>
              <a:t>Description: </a:t>
            </a:r>
            <a:r>
              <a:rPr lang="en" b="1">
                <a:solidFill>
                  <a:schemeClr val="dk1"/>
                </a:solidFill>
                <a:highlight>
                  <a:srgbClr val="FFFFFF"/>
                </a:highlight>
                <a:latin typeface="Lato"/>
                <a:ea typeface="Lato"/>
                <a:cs typeface="Lato"/>
                <a:sym typeface="Lato"/>
              </a:rPr>
              <a:t> </a:t>
            </a:r>
            <a:r>
              <a:rPr lang="en">
                <a:solidFill>
                  <a:schemeClr val="dk1"/>
                </a:solidFill>
                <a:highlight>
                  <a:srgbClr val="FFFFFF"/>
                </a:highlight>
                <a:latin typeface="Lato"/>
                <a:ea typeface="Lato"/>
                <a:cs typeface="Lato"/>
                <a:sym typeface="Lato"/>
              </a:rPr>
              <a:t>Short polls can be used to assess people’s opinions in real-time. This could be an online poll where people select their preferred option, a live poll or show of hands, or a suggestion session. </a:t>
            </a:r>
            <a:r>
              <a:rPr lang="en">
                <a:solidFill>
                  <a:schemeClr val="dk1"/>
                </a:solidFill>
                <a:highlight>
                  <a:schemeClr val="lt1"/>
                </a:highlight>
                <a:latin typeface="Lato"/>
                <a:ea typeface="Lato"/>
                <a:cs typeface="Lato"/>
                <a:sym typeface="Lato"/>
              </a:rPr>
              <a:t>Alternatively, you could send out pre-stamped envelopes or postcards.</a:t>
            </a:r>
            <a:endParaRPr>
              <a:solidFill>
                <a:schemeClr val="dk1"/>
              </a:solidFill>
              <a:highlight>
                <a:srgbClr val="FFFFFF"/>
              </a:highlight>
              <a:latin typeface="Lato"/>
              <a:ea typeface="Lato"/>
              <a:cs typeface="Lato"/>
              <a:sym typeface="Lato"/>
            </a:endParaRPr>
          </a:p>
        </p:txBody>
      </p:sp>
      <p:sp>
        <p:nvSpPr>
          <p:cNvPr id="227" name="Google Shape;227;p29"/>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rgbClr val="FFFFFF"/>
                </a:highlight>
                <a:latin typeface="Lato"/>
                <a:ea typeface="Lato"/>
                <a:cs typeface="Lato"/>
                <a:sym typeface="Lato"/>
              </a:rPr>
              <a:t>Simplicity level: </a:t>
            </a:r>
            <a:r>
              <a:rPr lang="en">
                <a:solidFill>
                  <a:schemeClr val="dk1"/>
                </a:solidFill>
                <a:highlight>
                  <a:schemeClr val="lt1"/>
                </a:highlight>
                <a:latin typeface="Lato"/>
                <a:ea typeface="Lato"/>
                <a:cs typeface="Lato"/>
                <a:sym typeface="Lato"/>
              </a:rPr>
              <a:t>Easy.</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Clr>
                <a:schemeClr val="dk1"/>
              </a:buClr>
              <a:buSzPts val="1100"/>
              <a:buFont typeface="Arial"/>
              <a:buNone/>
            </a:pPr>
            <a:r>
              <a:rPr lang="en" b="1">
                <a:solidFill>
                  <a:schemeClr val="dk1"/>
                </a:solidFill>
                <a:highlight>
                  <a:schemeClr val="lt1"/>
                </a:highlight>
                <a:latin typeface="Lato"/>
                <a:ea typeface="Lato"/>
                <a:cs typeface="Lato"/>
                <a:sym typeface="Lato"/>
              </a:rPr>
              <a:t>Type of evidence: </a:t>
            </a:r>
            <a:r>
              <a:rPr lang="en">
                <a:solidFill>
                  <a:schemeClr val="dk1"/>
                </a:solidFill>
                <a:highlight>
                  <a:schemeClr val="lt1"/>
                </a:highlight>
                <a:latin typeface="Lato"/>
                <a:ea typeface="Lato"/>
                <a:cs typeface="Lato"/>
                <a:sym typeface="Lato"/>
              </a:rPr>
              <a:t>Ad-hoc qual or quant insights.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Benefits: </a:t>
            </a:r>
            <a:r>
              <a:rPr lang="en">
                <a:highlight>
                  <a:srgbClr val="FFFFFF"/>
                </a:highlight>
                <a:latin typeface="Lato"/>
                <a:ea typeface="Lato"/>
                <a:cs typeface="Lato"/>
                <a:sym typeface="Lato"/>
              </a:rPr>
              <a:t>A useful way to gather data quickly and cheaply. Can use anonymity </a:t>
            </a:r>
            <a:r>
              <a:rPr lang="en">
                <a:solidFill>
                  <a:schemeClr val="dk1"/>
                </a:solidFill>
                <a:highlight>
                  <a:schemeClr val="lt1"/>
                </a:highlight>
                <a:latin typeface="Lato"/>
                <a:ea typeface="Lato"/>
                <a:cs typeface="Lato"/>
                <a:sym typeface="Lato"/>
              </a:rPr>
              <a:t>to gather opinions on more sensitive topics.</a:t>
            </a:r>
            <a:endParaRPr>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Considerations</a:t>
            </a:r>
            <a:r>
              <a:rPr lang="en">
                <a:solidFill>
                  <a:schemeClr val="dk1"/>
                </a:solidFill>
                <a:highlight>
                  <a:srgbClr val="FFFFFF"/>
                </a:highlight>
                <a:latin typeface="Lato"/>
                <a:ea typeface="Lato"/>
                <a:cs typeface="Lato"/>
                <a:sym typeface="Lato"/>
              </a:rPr>
              <a:t>:  A </a:t>
            </a:r>
            <a:r>
              <a:rPr lang="en">
                <a:solidFill>
                  <a:schemeClr val="dk1"/>
                </a:solidFill>
                <a:highlight>
                  <a:schemeClr val="lt1"/>
                </a:highlight>
                <a:latin typeface="Lato"/>
                <a:ea typeface="Lato"/>
                <a:cs typeface="Lato"/>
                <a:sym typeface="Lato"/>
              </a:rPr>
              <a:t>sample bias is likely. To avoid annoying users make sure the results matter to users. May be unable to understand the reasons behind comments.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1600"/>
              </a:spcAft>
              <a:buNone/>
            </a:pPr>
            <a:r>
              <a:rPr lang="en" b="1">
                <a:solidFill>
                  <a:schemeClr val="dk1"/>
                </a:solidFill>
                <a:highlight>
                  <a:schemeClr val="lt1"/>
                </a:highlight>
                <a:latin typeface="Lato"/>
                <a:ea typeface="Lato"/>
                <a:cs typeface="Lato"/>
                <a:sym typeface="Lato"/>
              </a:rPr>
              <a:t>When to use: </a:t>
            </a:r>
            <a:r>
              <a:rPr lang="en">
                <a:solidFill>
                  <a:schemeClr val="dk1"/>
                </a:solidFill>
                <a:highlight>
                  <a:schemeClr val="lt1"/>
                </a:highlight>
                <a:latin typeface="Lato"/>
                <a:ea typeface="Lato"/>
                <a:cs typeface="Lato"/>
                <a:sym typeface="Lato"/>
              </a:rPr>
              <a:t>Regular intervals in line with your planning meetings.</a:t>
            </a:r>
            <a:endParaRPr>
              <a:solidFill>
                <a:schemeClr val="dk1"/>
              </a:solidFill>
              <a:highlight>
                <a:srgbClr val="FFFFFF"/>
              </a:highlight>
              <a:latin typeface="Lato"/>
              <a:ea typeface="Lato"/>
              <a:cs typeface="Lato"/>
              <a:sym typeface="Lato"/>
            </a:endParaRPr>
          </a:p>
        </p:txBody>
      </p:sp>
      <p:sp>
        <p:nvSpPr>
          <p:cNvPr id="228" name="Google Shape;228;p29"/>
          <p:cNvSpPr txBox="1"/>
          <p:nvPr/>
        </p:nvSpPr>
        <p:spPr>
          <a:xfrm>
            <a:off x="5145550" y="5345700"/>
            <a:ext cx="29811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latin typeface="Lato"/>
                <a:ea typeface="Lato"/>
                <a:cs typeface="Lato"/>
                <a:sym typeface="Lato"/>
              </a:rPr>
              <a:t>Some content adapted from </a:t>
            </a:r>
            <a:r>
              <a:rPr lang="en" sz="1200" u="sng">
                <a:solidFill>
                  <a:schemeClr val="hlink"/>
                </a:solidFill>
                <a:latin typeface="Lato"/>
                <a:ea typeface="Lato"/>
                <a:cs typeface="Lato"/>
                <a:sym typeface="Lato"/>
                <a:hlinkClick r:id="rId5"/>
              </a:rPr>
              <a:t>NCVO</a:t>
            </a:r>
            <a:endParaRPr sz="1200">
              <a:latin typeface="Lato"/>
              <a:ea typeface="Lato"/>
              <a:cs typeface="Lato"/>
              <a:sym typeface="Lato"/>
            </a:endParaRPr>
          </a:p>
        </p:txBody>
      </p:sp>
      <p:sp>
        <p:nvSpPr>
          <p:cNvPr id="229" name="Google Shape;229;p29"/>
          <p:cNvSpPr txBox="1"/>
          <p:nvPr/>
        </p:nvSpPr>
        <p:spPr>
          <a:xfrm>
            <a:off x="4664125" y="234750"/>
            <a:ext cx="2852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solidFill>
                  <a:schemeClr val="lt1"/>
                </a:solidFill>
                <a:latin typeface="Lato"/>
                <a:ea typeface="Lato"/>
                <a:cs typeface="Lato"/>
                <a:sym typeface="Lato"/>
              </a:rPr>
              <a:t>Suitable for remote working </a:t>
            </a:r>
            <a:endParaRPr sz="1600">
              <a:solidFill>
                <a:srgbClr val="FFFFFF"/>
              </a:solidFill>
              <a:latin typeface="Lato"/>
              <a:ea typeface="Lato"/>
              <a:cs typeface="Lato"/>
              <a:sym typeface="Lato"/>
            </a:endParaRPr>
          </a:p>
        </p:txBody>
      </p:sp>
      <p:pic>
        <p:nvPicPr>
          <p:cNvPr id="230" name="Google Shape;230;p29"/>
          <p:cNvPicPr preferRelativeResize="0"/>
          <p:nvPr/>
        </p:nvPicPr>
        <p:blipFill>
          <a:blip r:embed="rId6">
            <a:alphaModFix/>
          </a:blip>
          <a:stretch>
            <a:fillRect/>
          </a:stretch>
        </p:blipFill>
        <p:spPr>
          <a:xfrm>
            <a:off x="4141419" y="234751"/>
            <a:ext cx="403981" cy="431100"/>
          </a:xfrm>
          <a:prstGeom prst="rect">
            <a:avLst/>
          </a:prstGeom>
          <a:noFill/>
          <a:ln>
            <a:noFill/>
          </a:ln>
        </p:spPr>
      </p:pic>
      <p:pic>
        <p:nvPicPr>
          <p:cNvPr id="231" name="Google Shape;231;p29"/>
          <p:cNvPicPr preferRelativeResize="0"/>
          <p:nvPr/>
        </p:nvPicPr>
        <p:blipFill>
          <a:blip r:embed="rId7">
            <a:alphaModFix/>
          </a:blip>
          <a:stretch>
            <a:fillRect/>
          </a:stretch>
        </p:blipFill>
        <p:spPr>
          <a:xfrm>
            <a:off x="7742925" y="417475"/>
            <a:ext cx="1009225" cy="100922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30"/>
          <p:cNvSpPr txBox="1">
            <a:spLocks noGrp="1"/>
          </p:cNvSpPr>
          <p:nvPr>
            <p:ph type="ctrTitle"/>
          </p:nvPr>
        </p:nvSpPr>
        <p:spPr>
          <a:xfrm>
            <a:off x="311700" y="1560726"/>
            <a:ext cx="8520600" cy="2028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800" b="1">
                <a:latin typeface="Montserrat"/>
                <a:ea typeface="Montserrat"/>
                <a:cs typeface="Montserrat"/>
                <a:sym typeface="Montserrat"/>
              </a:rPr>
              <a:t>If you have any questions, please get in touch on inspiringimpact@thinknpc.org</a:t>
            </a:r>
            <a:endParaRPr sz="3800" b="1">
              <a:latin typeface="Montserrat"/>
              <a:ea typeface="Montserrat"/>
              <a:cs typeface="Montserrat"/>
              <a:sym typeface="Montserrat"/>
            </a:endParaRPr>
          </a:p>
        </p:txBody>
      </p:sp>
      <p:pic>
        <p:nvPicPr>
          <p:cNvPr id="237" name="Google Shape;237;p30"/>
          <p:cNvPicPr preferRelativeResize="0"/>
          <p:nvPr/>
        </p:nvPicPr>
        <p:blipFill>
          <a:blip r:embed="rId3">
            <a:alphaModFix/>
          </a:blip>
          <a:stretch>
            <a:fillRect/>
          </a:stretch>
        </p:blipFill>
        <p:spPr>
          <a:xfrm>
            <a:off x="6824375" y="105651"/>
            <a:ext cx="2168325" cy="857374"/>
          </a:xfrm>
          <a:prstGeom prst="rect">
            <a:avLst/>
          </a:prstGeom>
          <a:noFill/>
          <a:ln>
            <a:noFill/>
          </a:ln>
        </p:spPr>
      </p:pic>
      <p:pic>
        <p:nvPicPr>
          <p:cNvPr id="238" name="Google Shape;238;p30"/>
          <p:cNvPicPr preferRelativeResize="0"/>
          <p:nvPr/>
        </p:nvPicPr>
        <p:blipFill rotWithShape="1">
          <a:blip r:embed="rId4">
            <a:alphaModFix/>
          </a:blip>
          <a:srcRect l="12254" r="21362"/>
          <a:stretch/>
        </p:blipFill>
        <p:spPr>
          <a:xfrm>
            <a:off x="167725" y="3662175"/>
            <a:ext cx="1849326" cy="18836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249747"/>
            <a:ext cx="8520600" cy="636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Montserrat"/>
                <a:ea typeface="Montserrat"/>
                <a:cs typeface="Montserrat"/>
                <a:sym typeface="Montserrat"/>
              </a:rPr>
              <a:t>Tips for using creative methods</a:t>
            </a:r>
            <a:endParaRPr b="1">
              <a:latin typeface="Montserrat"/>
              <a:ea typeface="Montserrat"/>
              <a:cs typeface="Montserrat"/>
              <a:sym typeface="Montserrat"/>
            </a:endParaRPr>
          </a:p>
        </p:txBody>
      </p:sp>
      <p:sp>
        <p:nvSpPr>
          <p:cNvPr id="62" name="Google Shape;62;p14"/>
          <p:cNvSpPr txBox="1">
            <a:spLocks noGrp="1"/>
          </p:cNvSpPr>
          <p:nvPr>
            <p:ph type="body" idx="1"/>
          </p:nvPr>
        </p:nvSpPr>
        <p:spPr>
          <a:xfrm>
            <a:off x="311700" y="1238000"/>
            <a:ext cx="8520600" cy="40458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Font typeface="Lato"/>
              <a:buChar char="●"/>
            </a:pPr>
            <a:r>
              <a:rPr lang="en">
                <a:solidFill>
                  <a:schemeClr val="dk1"/>
                </a:solidFill>
                <a:latin typeface="Lato"/>
                <a:ea typeface="Lato"/>
                <a:cs typeface="Lato"/>
                <a:sym typeface="Lato"/>
              </a:rPr>
              <a:t>Be clear on why you are doing it, the questions you are seeking to answer and what value it brings to your work and to your users’ experience. </a:t>
            </a:r>
            <a:endParaRPr>
              <a:solidFill>
                <a:srgbClr val="000000"/>
              </a:solidFill>
              <a:latin typeface="Lato"/>
              <a:ea typeface="Lato"/>
              <a:cs typeface="Lato"/>
              <a:sym typeface="Lato"/>
            </a:endParaRPr>
          </a:p>
          <a:p>
            <a:pPr marL="457200" lvl="0" indent="-342900" algn="l" rtl="0">
              <a:spcBef>
                <a:spcPts val="0"/>
              </a:spcBef>
              <a:spcAft>
                <a:spcPts val="0"/>
              </a:spcAft>
              <a:buClr>
                <a:srgbClr val="000000"/>
              </a:buClr>
              <a:buSzPts val="1800"/>
              <a:buFont typeface="Lato"/>
              <a:buChar char="●"/>
            </a:pPr>
            <a:r>
              <a:rPr lang="en">
                <a:solidFill>
                  <a:srgbClr val="000000"/>
                </a:solidFill>
                <a:latin typeface="Lato"/>
                <a:ea typeface="Lato"/>
                <a:cs typeface="Lato"/>
                <a:sym typeface="Lato"/>
              </a:rPr>
              <a:t>Creative doesn't necessarily mean quicker. Be realistic about how long it takes.</a:t>
            </a:r>
            <a:endParaRPr>
              <a:solidFill>
                <a:srgbClr val="FF0000"/>
              </a:solidFill>
              <a:latin typeface="Lato"/>
              <a:ea typeface="Lato"/>
              <a:cs typeface="Lato"/>
              <a:sym typeface="Lato"/>
            </a:endParaRPr>
          </a:p>
          <a:p>
            <a:pPr marL="457200" lvl="0" indent="-342900" algn="l" rtl="0">
              <a:spcBef>
                <a:spcPts val="0"/>
              </a:spcBef>
              <a:spcAft>
                <a:spcPts val="0"/>
              </a:spcAft>
              <a:buClr>
                <a:srgbClr val="000000"/>
              </a:buClr>
              <a:buSzPts val="1800"/>
              <a:buFont typeface="Lato"/>
              <a:buChar char="●"/>
            </a:pPr>
            <a:r>
              <a:rPr lang="en">
                <a:solidFill>
                  <a:srgbClr val="000000"/>
                </a:solidFill>
                <a:latin typeface="Lato"/>
                <a:ea typeface="Lato"/>
                <a:cs typeface="Lato"/>
                <a:sym typeface="Lato"/>
              </a:rPr>
              <a:t>Choose methods that </a:t>
            </a:r>
            <a:r>
              <a:rPr lang="en">
                <a:solidFill>
                  <a:srgbClr val="000000"/>
                </a:solidFill>
                <a:highlight>
                  <a:srgbClr val="FFFFFF"/>
                </a:highlight>
                <a:latin typeface="Lato"/>
                <a:ea typeface="Lato"/>
                <a:cs typeface="Lato"/>
                <a:sym typeface="Lato"/>
              </a:rPr>
              <a:t>are appropriate for your audience.</a:t>
            </a:r>
            <a:endParaRPr>
              <a:solidFill>
                <a:srgbClr val="000000"/>
              </a:solidFill>
              <a:latin typeface="Lato"/>
              <a:ea typeface="Lato"/>
              <a:cs typeface="Lato"/>
              <a:sym typeface="Lato"/>
            </a:endParaRPr>
          </a:p>
          <a:p>
            <a:pPr marL="457200" lvl="0" indent="-342900" algn="l" rtl="0">
              <a:spcBef>
                <a:spcPts val="0"/>
              </a:spcBef>
              <a:spcAft>
                <a:spcPts val="0"/>
              </a:spcAft>
              <a:buClr>
                <a:srgbClr val="000000"/>
              </a:buClr>
              <a:buSzPts val="1800"/>
              <a:buFont typeface="Lato"/>
              <a:buChar char="●"/>
            </a:pPr>
            <a:r>
              <a:rPr lang="en">
                <a:solidFill>
                  <a:schemeClr val="dk1"/>
                </a:solidFill>
                <a:latin typeface="Lato"/>
                <a:ea typeface="Lato"/>
                <a:cs typeface="Lato"/>
                <a:sym typeface="Lato"/>
              </a:rPr>
              <a:t>Involve users throughout the evaluation process.</a:t>
            </a:r>
            <a:endParaRPr>
              <a:solidFill>
                <a:srgbClr val="000000"/>
              </a:solidFill>
              <a:latin typeface="Lato"/>
              <a:ea typeface="Lato"/>
              <a:cs typeface="Lato"/>
              <a:sym typeface="Lato"/>
            </a:endParaRPr>
          </a:p>
          <a:p>
            <a:pPr marL="457200" lvl="0" indent="-342900" algn="l" rtl="0">
              <a:spcBef>
                <a:spcPts val="0"/>
              </a:spcBef>
              <a:spcAft>
                <a:spcPts val="0"/>
              </a:spcAft>
              <a:buClr>
                <a:srgbClr val="000000"/>
              </a:buClr>
              <a:buSzPts val="1800"/>
              <a:buFont typeface="Lato"/>
              <a:buChar char="●"/>
            </a:pPr>
            <a:r>
              <a:rPr lang="en">
                <a:solidFill>
                  <a:srgbClr val="000000"/>
                </a:solidFill>
                <a:latin typeface="Lato"/>
                <a:ea typeface="Lato"/>
                <a:cs typeface="Lato"/>
                <a:sym typeface="Lato"/>
              </a:rPr>
              <a:t>Make sure you are aware of who you could be excluding.</a:t>
            </a:r>
            <a:endParaRPr>
              <a:solidFill>
                <a:srgbClr val="000000"/>
              </a:solidFill>
              <a:latin typeface="Lato"/>
              <a:ea typeface="Lato"/>
              <a:cs typeface="Lato"/>
              <a:sym typeface="Lato"/>
            </a:endParaRPr>
          </a:p>
          <a:p>
            <a:pPr marL="457200" lvl="0" indent="-342900" algn="l" rtl="0">
              <a:spcBef>
                <a:spcPts val="0"/>
              </a:spcBef>
              <a:spcAft>
                <a:spcPts val="0"/>
              </a:spcAft>
              <a:buClr>
                <a:srgbClr val="000000"/>
              </a:buClr>
              <a:buSzPts val="1800"/>
              <a:buFont typeface="Lato"/>
              <a:buChar char="●"/>
            </a:pPr>
            <a:r>
              <a:rPr lang="en">
                <a:solidFill>
                  <a:srgbClr val="000000"/>
                </a:solidFill>
                <a:latin typeface="Lato"/>
                <a:ea typeface="Lato"/>
                <a:cs typeface="Lato"/>
                <a:sym typeface="Lato"/>
              </a:rPr>
              <a:t>Consider how your creative methods improve or compromise equity.</a:t>
            </a:r>
            <a:endParaRPr>
              <a:solidFill>
                <a:srgbClr val="000000"/>
              </a:solidFill>
              <a:latin typeface="Lato"/>
              <a:ea typeface="Lato"/>
              <a:cs typeface="Lato"/>
              <a:sym typeface="Lato"/>
            </a:endParaRPr>
          </a:p>
          <a:p>
            <a:pPr marL="457200" lvl="0" indent="-342900" algn="l" rtl="0">
              <a:spcBef>
                <a:spcPts val="0"/>
              </a:spcBef>
              <a:spcAft>
                <a:spcPts val="0"/>
              </a:spcAft>
              <a:buClr>
                <a:srgbClr val="000000"/>
              </a:buClr>
              <a:buSzPts val="1800"/>
              <a:buChar char="●"/>
            </a:pPr>
            <a:r>
              <a:rPr lang="en">
                <a:solidFill>
                  <a:srgbClr val="000000"/>
                </a:solidFill>
                <a:latin typeface="Lato"/>
                <a:ea typeface="Lato"/>
                <a:cs typeface="Lato"/>
                <a:sym typeface="Lato"/>
              </a:rPr>
              <a:t>Keep checking what works and be open to adapting your methods.</a:t>
            </a:r>
            <a:endParaRPr>
              <a:solidFill>
                <a:srgbClr val="000000"/>
              </a:solidFill>
              <a:latin typeface="Lato"/>
              <a:ea typeface="Lato"/>
              <a:cs typeface="Lato"/>
              <a:sym typeface="Lato"/>
            </a:endParaRPr>
          </a:p>
          <a:p>
            <a:pPr marL="457200" lvl="0" indent="-342900" algn="l" rtl="0">
              <a:spcBef>
                <a:spcPts val="0"/>
              </a:spcBef>
              <a:spcAft>
                <a:spcPts val="0"/>
              </a:spcAft>
              <a:buClr>
                <a:srgbClr val="000000"/>
              </a:buClr>
              <a:buSzPts val="1800"/>
              <a:buFont typeface="Lato"/>
              <a:buChar char="●"/>
            </a:pPr>
            <a:r>
              <a:rPr lang="en">
                <a:solidFill>
                  <a:srgbClr val="000000"/>
                </a:solidFill>
                <a:latin typeface="Lato"/>
                <a:ea typeface="Lato"/>
                <a:cs typeface="Lato"/>
                <a:sym typeface="Lato"/>
              </a:rPr>
              <a:t>Be clear on how you intend to use the data you collect.</a:t>
            </a:r>
            <a:endParaRPr>
              <a:solidFill>
                <a:srgbClr val="000000"/>
              </a:solidFill>
              <a:latin typeface="Lato"/>
              <a:ea typeface="Lato"/>
              <a:cs typeface="Lato"/>
              <a:sym typeface="Lato"/>
            </a:endParaRPr>
          </a:p>
          <a:p>
            <a:pPr marL="457200" lvl="0" indent="-342900" algn="l" rtl="0">
              <a:spcBef>
                <a:spcPts val="0"/>
              </a:spcBef>
              <a:spcAft>
                <a:spcPts val="0"/>
              </a:spcAft>
              <a:buClr>
                <a:srgbClr val="000000"/>
              </a:buClr>
              <a:buSzPts val="1800"/>
              <a:buFont typeface="Lato"/>
              <a:buChar char="●"/>
            </a:pPr>
            <a:r>
              <a:rPr lang="en">
                <a:solidFill>
                  <a:srgbClr val="000000"/>
                </a:solidFill>
                <a:latin typeface="Lato"/>
                <a:ea typeface="Lato"/>
                <a:cs typeface="Lato"/>
                <a:sym typeface="Lato"/>
              </a:rPr>
              <a:t>Don't just think about creative ways to collect data, think about creative methods for sharing your data.</a:t>
            </a:r>
            <a:endParaRPr>
              <a:solidFill>
                <a:srgbClr val="000000"/>
              </a:solidFill>
              <a:latin typeface="Lato"/>
              <a:ea typeface="Lato"/>
              <a:cs typeface="Lato"/>
              <a:sym typeface="Lato"/>
            </a:endParaRPr>
          </a:p>
        </p:txBody>
      </p:sp>
      <p:pic>
        <p:nvPicPr>
          <p:cNvPr id="63" name="Google Shape;63;p14"/>
          <p:cNvPicPr preferRelativeResize="0"/>
          <p:nvPr/>
        </p:nvPicPr>
        <p:blipFill>
          <a:blip r:embed="rId3">
            <a:alphaModFix/>
          </a:blip>
          <a:stretch>
            <a:fillRect/>
          </a:stretch>
        </p:blipFill>
        <p:spPr>
          <a:xfrm>
            <a:off x="6824375" y="105651"/>
            <a:ext cx="2168325" cy="85737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ctrTitle"/>
          </p:nvPr>
        </p:nvSpPr>
        <p:spPr>
          <a:xfrm>
            <a:off x="311700" y="1059226"/>
            <a:ext cx="8520600" cy="2028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800" b="1">
                <a:latin typeface="Montserrat"/>
                <a:ea typeface="Montserrat"/>
                <a:cs typeface="Montserrat"/>
                <a:sym typeface="Montserrat"/>
              </a:rPr>
              <a:t>Arts-based research methods</a:t>
            </a:r>
            <a:endParaRPr sz="3800" b="1">
              <a:latin typeface="Montserrat"/>
              <a:ea typeface="Montserrat"/>
              <a:cs typeface="Montserrat"/>
              <a:sym typeface="Montserrat"/>
            </a:endParaRPr>
          </a:p>
        </p:txBody>
      </p:sp>
      <p:pic>
        <p:nvPicPr>
          <p:cNvPr id="69" name="Google Shape;69;p15"/>
          <p:cNvPicPr preferRelativeResize="0"/>
          <p:nvPr/>
        </p:nvPicPr>
        <p:blipFill>
          <a:blip r:embed="rId3">
            <a:alphaModFix/>
          </a:blip>
          <a:stretch>
            <a:fillRect/>
          </a:stretch>
        </p:blipFill>
        <p:spPr>
          <a:xfrm>
            <a:off x="6824375" y="105651"/>
            <a:ext cx="2168325" cy="857374"/>
          </a:xfrm>
          <a:prstGeom prst="rect">
            <a:avLst/>
          </a:prstGeom>
          <a:noFill/>
          <a:ln>
            <a:noFill/>
          </a:ln>
        </p:spPr>
      </p:pic>
      <p:pic>
        <p:nvPicPr>
          <p:cNvPr id="70" name="Google Shape;70;p15"/>
          <p:cNvPicPr preferRelativeResize="0"/>
          <p:nvPr/>
        </p:nvPicPr>
        <p:blipFill rotWithShape="1">
          <a:blip r:embed="rId4">
            <a:alphaModFix/>
          </a:blip>
          <a:srcRect l="12254" r="21362"/>
          <a:stretch/>
        </p:blipFill>
        <p:spPr>
          <a:xfrm>
            <a:off x="167725" y="3662175"/>
            <a:ext cx="1849326" cy="18836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a:xfrm>
            <a:off x="359575" y="205847"/>
            <a:ext cx="7217100" cy="546300"/>
          </a:xfrm>
          <a:prstGeom prst="rect">
            <a:avLst/>
          </a:prstGeom>
          <a:solidFill>
            <a:srgbClr val="00AEEF"/>
          </a:solidFill>
        </p:spPr>
        <p:txBody>
          <a:bodyPr spcFirstLastPara="1" wrap="square" lIns="91425" tIns="91425" rIns="91425" bIns="91425" anchor="ctr" anchorCtr="0">
            <a:noAutofit/>
          </a:bodyPr>
          <a:lstStyle/>
          <a:p>
            <a:pPr marL="0" lvl="0" indent="0" algn="l" rtl="0">
              <a:spcBef>
                <a:spcPts val="0"/>
              </a:spcBef>
              <a:spcAft>
                <a:spcPts val="0"/>
              </a:spcAft>
              <a:buNone/>
            </a:pPr>
            <a:r>
              <a:rPr lang="en" b="1">
                <a:solidFill>
                  <a:srgbClr val="FFFFFF"/>
                </a:solidFill>
                <a:latin typeface="Montserrat"/>
                <a:ea typeface="Montserrat"/>
                <a:cs typeface="Montserrat"/>
                <a:sym typeface="Montserrat"/>
              </a:rPr>
              <a:t>Body map</a:t>
            </a:r>
            <a:endParaRPr b="1">
              <a:solidFill>
                <a:srgbClr val="FFFFFF"/>
              </a:solidFill>
              <a:latin typeface="Montserrat"/>
              <a:ea typeface="Montserrat"/>
              <a:cs typeface="Montserrat"/>
              <a:sym typeface="Montserrat"/>
            </a:endParaRPr>
          </a:p>
        </p:txBody>
      </p:sp>
      <p:sp>
        <p:nvSpPr>
          <p:cNvPr id="76" name="Google Shape;76;p16"/>
          <p:cNvSpPr txBox="1">
            <a:spLocks noGrp="1"/>
          </p:cNvSpPr>
          <p:nvPr>
            <p:ph type="body" idx="1"/>
          </p:nvPr>
        </p:nvSpPr>
        <p:spPr>
          <a:xfrm>
            <a:off x="4520050" y="1790299"/>
            <a:ext cx="4232100" cy="36222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400" b="1">
                <a:solidFill>
                  <a:schemeClr val="dk1"/>
                </a:solidFill>
                <a:highlight>
                  <a:schemeClr val="lt1"/>
                </a:highlight>
                <a:latin typeface="Lato"/>
                <a:ea typeface="Lato"/>
                <a:cs typeface="Lato"/>
                <a:sym typeface="Lato"/>
              </a:rPr>
              <a:t>Preparation needed: </a:t>
            </a:r>
            <a:r>
              <a:rPr lang="en" sz="1400">
                <a:solidFill>
                  <a:schemeClr val="dk1"/>
                </a:solidFill>
                <a:highlight>
                  <a:schemeClr val="lt1"/>
                </a:highlight>
                <a:latin typeface="Lato"/>
                <a:ea typeface="Lato"/>
                <a:cs typeface="Lato"/>
                <a:sym typeface="Lato"/>
              </a:rPr>
              <a:t>Preparation of key questions, session times, analysis time and dissemination.</a:t>
            </a:r>
            <a:endParaRPr sz="1400" b="1">
              <a:solidFill>
                <a:schemeClr val="dk1"/>
              </a:solidFill>
              <a:highlight>
                <a:schemeClr val="lt1"/>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What do you need for this: </a:t>
            </a:r>
            <a:r>
              <a:rPr lang="en" sz="1400">
                <a:solidFill>
                  <a:schemeClr val="dk1"/>
                </a:solidFill>
                <a:highlight>
                  <a:srgbClr val="FFFFFF"/>
                </a:highlight>
                <a:latin typeface="Lato"/>
                <a:ea typeface="Lato"/>
                <a:cs typeface="Lato"/>
                <a:sym typeface="Lato"/>
              </a:rPr>
              <a:t>Paper copies or an online whiteboard </a:t>
            </a:r>
            <a:r>
              <a:rPr lang="en" sz="1400">
                <a:solidFill>
                  <a:schemeClr val="dk1"/>
                </a:solidFill>
                <a:highlight>
                  <a:schemeClr val="lt1"/>
                </a:highlight>
                <a:latin typeface="Lato"/>
                <a:ea typeface="Lato"/>
                <a:cs typeface="Lato"/>
                <a:sym typeface="Lato"/>
              </a:rPr>
              <a:t> (</a:t>
            </a:r>
            <a:r>
              <a:rPr lang="en" sz="1400" u="sng">
                <a:solidFill>
                  <a:schemeClr val="accent5"/>
                </a:solidFill>
                <a:highlight>
                  <a:schemeClr val="lt1"/>
                </a:highlight>
                <a:latin typeface="Lato"/>
                <a:ea typeface="Lato"/>
                <a:cs typeface="Lato"/>
                <a:sym typeface="Lato"/>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Miro,</a:t>
            </a:r>
            <a:r>
              <a:rPr lang="en" sz="1400">
                <a:solidFill>
                  <a:schemeClr val="dk1"/>
                </a:solidFill>
                <a:highlight>
                  <a:schemeClr val="lt1"/>
                </a:highlight>
                <a:latin typeface="Lato"/>
                <a:ea typeface="Lato"/>
                <a:cs typeface="Lato"/>
                <a:sym typeface="Lato"/>
              </a:rPr>
              <a:t> </a:t>
            </a:r>
            <a:r>
              <a:rPr lang="en" sz="1400" u="sng">
                <a:solidFill>
                  <a:schemeClr val="accent5"/>
                </a:solidFill>
                <a:highlight>
                  <a:schemeClr val="lt1"/>
                </a:highlight>
                <a:latin typeface="Lato"/>
                <a:ea typeface="Lato"/>
                <a:cs typeface="Lato"/>
                <a:sym typeface="Lato"/>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Jamboard</a:t>
            </a:r>
            <a:r>
              <a:rPr lang="en" sz="1400">
                <a:solidFill>
                  <a:schemeClr val="dk1"/>
                </a:solidFill>
                <a:highlight>
                  <a:schemeClr val="lt1"/>
                </a:highlight>
                <a:latin typeface="Lato"/>
                <a:ea typeface="Lato"/>
                <a:cs typeface="Lato"/>
                <a:sym typeface="Lato"/>
              </a:rPr>
              <a:t>, </a:t>
            </a:r>
            <a:r>
              <a:rPr lang="en" sz="1400" u="sng">
                <a:solidFill>
                  <a:schemeClr val="hlink"/>
                </a:solidFill>
                <a:highlight>
                  <a:schemeClr val="lt1"/>
                </a:highlight>
                <a:latin typeface="Lato"/>
                <a:ea typeface="Lato"/>
                <a:cs typeface="Lato"/>
                <a:sym typeface="Lato"/>
                <a:hlinkClick r:id="rId5"/>
              </a:rPr>
              <a:t>Google Docs</a:t>
            </a:r>
            <a:r>
              <a:rPr lang="en" sz="1400">
                <a:solidFill>
                  <a:schemeClr val="dk1"/>
                </a:solidFill>
                <a:highlight>
                  <a:schemeClr val="lt1"/>
                </a:highlight>
                <a:latin typeface="Lato"/>
                <a:ea typeface="Lato"/>
                <a:cs typeface="Lato"/>
                <a:sym typeface="Lato"/>
              </a:rPr>
              <a:t>, </a:t>
            </a:r>
            <a:r>
              <a:rPr lang="en" sz="1400" u="sng">
                <a:solidFill>
                  <a:schemeClr val="accent5"/>
                </a:solidFill>
                <a:highlight>
                  <a:schemeClr val="lt1"/>
                </a:highlight>
                <a:latin typeface="Lato"/>
                <a:ea typeface="Lato"/>
                <a:cs typeface="Lato"/>
                <a:sym typeface="Lato"/>
                <a:hlinkClick r:id="rId6">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Mural</a:t>
            </a:r>
            <a:r>
              <a:rPr lang="en" sz="1400">
                <a:solidFill>
                  <a:schemeClr val="dk1"/>
                </a:solidFill>
                <a:highlight>
                  <a:schemeClr val="lt1"/>
                </a:highlight>
                <a:latin typeface="Lato"/>
                <a:ea typeface="Lato"/>
                <a:cs typeface="Lato"/>
                <a:sym typeface="Lato"/>
              </a:rPr>
              <a:t> etc) </a:t>
            </a:r>
            <a:r>
              <a:rPr lang="en" sz="1400">
                <a:solidFill>
                  <a:schemeClr val="dk1"/>
                </a:solidFill>
                <a:highlight>
                  <a:srgbClr val="FFFFFF"/>
                </a:highlight>
                <a:latin typeface="Lato"/>
                <a:ea typeface="Lato"/>
                <a:cs typeface="Lato"/>
                <a:sym typeface="Lato"/>
              </a:rPr>
              <a:t>with a drawing of a body. Post-it notes or space for taking notes.</a:t>
            </a:r>
            <a:endParaRPr sz="1400">
              <a:solidFill>
                <a:schemeClr val="dk1"/>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chemeClr val="dk1"/>
                </a:solidFill>
                <a:highlight>
                  <a:srgbClr val="FFFFFF"/>
                </a:highlight>
                <a:latin typeface="Lato"/>
                <a:ea typeface="Lato"/>
                <a:cs typeface="Lato"/>
                <a:sym typeface="Lato"/>
              </a:rPr>
              <a:t>How to do it: </a:t>
            </a:r>
            <a:r>
              <a:rPr lang="en" sz="1400" u="sng">
                <a:solidFill>
                  <a:schemeClr val="hlink"/>
                </a:solidFill>
                <a:highlight>
                  <a:srgbClr val="FFFFFF"/>
                </a:highlight>
                <a:latin typeface="Lato"/>
                <a:ea typeface="Lato"/>
                <a:cs typeface="Lato"/>
                <a:sym typeface="Lato"/>
                <a:hlinkClick r:id="rId7"/>
              </a:rPr>
              <a:t>Step-by-step process</a:t>
            </a:r>
            <a:r>
              <a:rPr lang="en" sz="1400">
                <a:solidFill>
                  <a:schemeClr val="dk1"/>
                </a:solidFill>
                <a:highlight>
                  <a:srgbClr val="FFFFFF"/>
                </a:highlight>
                <a:latin typeface="Lato"/>
                <a:ea typeface="Lato"/>
                <a:cs typeface="Lato"/>
                <a:sym typeface="Lato"/>
              </a:rPr>
              <a:t> and </a:t>
            </a:r>
            <a:r>
              <a:rPr lang="en" sz="1400" u="sng">
                <a:solidFill>
                  <a:schemeClr val="hlink"/>
                </a:solidFill>
                <a:highlight>
                  <a:srgbClr val="FFFFFF"/>
                </a:highlight>
                <a:latin typeface="Lato"/>
                <a:ea typeface="Lato"/>
                <a:cs typeface="Lato"/>
                <a:sym typeface="Lato"/>
                <a:hlinkClick r:id="rId8"/>
              </a:rPr>
              <a:t>template body map here</a:t>
            </a:r>
            <a:r>
              <a:rPr lang="en" sz="1400">
                <a:solidFill>
                  <a:schemeClr val="dk1"/>
                </a:solidFill>
                <a:highlight>
                  <a:srgbClr val="FFFFFF"/>
                </a:highlight>
                <a:latin typeface="Lato"/>
                <a:ea typeface="Lato"/>
                <a:cs typeface="Lato"/>
                <a:sym typeface="Lato"/>
              </a:rPr>
              <a:t>.</a:t>
            </a:r>
            <a:endParaRPr sz="1400">
              <a:solidFill>
                <a:schemeClr val="dk1"/>
              </a:solidFill>
              <a:highlight>
                <a:srgbClr val="FFFFFF"/>
              </a:highlight>
              <a:latin typeface="Lato"/>
              <a:ea typeface="Lato"/>
              <a:cs typeface="Lato"/>
              <a:sym typeface="Lato"/>
            </a:endParaRPr>
          </a:p>
          <a:p>
            <a:pPr marL="0" lvl="0" indent="0" algn="l" rtl="0">
              <a:spcBef>
                <a:spcPts val="1600"/>
              </a:spcBef>
              <a:spcAft>
                <a:spcPts val="1600"/>
              </a:spcAft>
              <a:buNone/>
            </a:pPr>
            <a:r>
              <a:rPr lang="en" sz="1400" b="1">
                <a:solidFill>
                  <a:srgbClr val="000000"/>
                </a:solidFill>
                <a:highlight>
                  <a:srgbClr val="FFFFFF"/>
                </a:highlight>
                <a:latin typeface="Lato"/>
                <a:ea typeface="Lato"/>
                <a:cs typeface="Lato"/>
                <a:sym typeface="Lato"/>
              </a:rPr>
              <a:t>Top tips for facilitating:</a:t>
            </a:r>
            <a:r>
              <a:rPr lang="en" sz="1400" i="1">
                <a:solidFill>
                  <a:schemeClr val="dk1"/>
                </a:solidFill>
                <a:highlight>
                  <a:srgbClr val="FFFFFF"/>
                </a:highlight>
                <a:latin typeface="Lato"/>
                <a:ea typeface="Lato"/>
                <a:cs typeface="Lato"/>
                <a:sym typeface="Lato"/>
              </a:rPr>
              <a:t> </a:t>
            </a:r>
            <a:r>
              <a:rPr lang="en" sz="1400">
                <a:solidFill>
                  <a:schemeClr val="dk1"/>
                </a:solidFill>
                <a:highlight>
                  <a:srgbClr val="FFFFFF"/>
                </a:highlight>
                <a:latin typeface="Lato"/>
                <a:ea typeface="Lato"/>
                <a:cs typeface="Lato"/>
                <a:sym typeface="Lato"/>
              </a:rPr>
              <a:t>Tailor the language to the individual’s ability and preferences. Make sure some of your questions help to measure your outcomes.</a:t>
            </a:r>
            <a:endParaRPr sz="1400" b="1">
              <a:solidFill>
                <a:srgbClr val="000000"/>
              </a:solidFill>
              <a:latin typeface="Lato"/>
              <a:ea typeface="Lato"/>
              <a:cs typeface="Lato"/>
              <a:sym typeface="Lato"/>
            </a:endParaRPr>
          </a:p>
        </p:txBody>
      </p:sp>
      <p:sp>
        <p:nvSpPr>
          <p:cNvPr id="77" name="Google Shape;77;p16"/>
          <p:cNvSpPr txBox="1"/>
          <p:nvPr/>
        </p:nvSpPr>
        <p:spPr>
          <a:xfrm>
            <a:off x="359575" y="803725"/>
            <a:ext cx="76515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b="1">
                <a:solidFill>
                  <a:schemeClr val="dk1"/>
                </a:solidFill>
                <a:highlight>
                  <a:srgbClr val="FFFFFF"/>
                </a:highlight>
                <a:latin typeface="Lato"/>
                <a:ea typeface="Lato"/>
                <a:cs typeface="Lato"/>
                <a:sym typeface="Lato"/>
              </a:rPr>
              <a:t>Description: </a:t>
            </a:r>
            <a:r>
              <a:rPr lang="en">
                <a:solidFill>
                  <a:schemeClr val="dk1"/>
                </a:solidFill>
                <a:highlight>
                  <a:srgbClr val="FFFFFF"/>
                </a:highlight>
                <a:latin typeface="Lato"/>
                <a:ea typeface="Lato"/>
                <a:cs typeface="Lato"/>
                <a:sym typeface="Lato"/>
              </a:rPr>
              <a:t>A discussion to help people explore their self identity. P</a:t>
            </a:r>
            <a:r>
              <a:rPr lang="en">
                <a:solidFill>
                  <a:schemeClr val="dk1"/>
                </a:solidFill>
                <a:latin typeface="Lato"/>
                <a:ea typeface="Lato"/>
                <a:cs typeface="Lato"/>
                <a:sym typeface="Lato"/>
              </a:rPr>
              <a:t>articipants are given a body map and asked questions e.g. ‘What are you most worried about? What are you most hopeful about?’. Participants then draw and write their answers on or around their body outline.</a:t>
            </a:r>
            <a:endParaRPr>
              <a:solidFill>
                <a:schemeClr val="dk1"/>
              </a:solidFill>
              <a:highlight>
                <a:srgbClr val="FFFFFF"/>
              </a:highlight>
              <a:latin typeface="Lato"/>
              <a:ea typeface="Lato"/>
              <a:cs typeface="Lato"/>
              <a:sym typeface="Lato"/>
            </a:endParaRPr>
          </a:p>
        </p:txBody>
      </p:sp>
      <p:sp>
        <p:nvSpPr>
          <p:cNvPr id="78" name="Google Shape;78;p16"/>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rgbClr val="FFFFFF"/>
                </a:highlight>
                <a:latin typeface="Lato"/>
                <a:ea typeface="Lato"/>
                <a:cs typeface="Lato"/>
                <a:sym typeface="Lato"/>
              </a:rPr>
              <a:t>Simplicity level: </a:t>
            </a:r>
            <a:r>
              <a:rPr lang="en">
                <a:solidFill>
                  <a:schemeClr val="dk1"/>
                </a:solidFill>
                <a:highlight>
                  <a:srgbClr val="FFFFFF"/>
                </a:highlight>
                <a:latin typeface="Lato"/>
                <a:ea typeface="Lato"/>
                <a:cs typeface="Lato"/>
                <a:sym typeface="Lato"/>
              </a:rPr>
              <a:t>Easy.</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Clr>
                <a:schemeClr val="dk1"/>
              </a:buClr>
              <a:buSzPts val="1100"/>
              <a:buFont typeface="Arial"/>
              <a:buNone/>
            </a:pPr>
            <a:r>
              <a:rPr lang="en" b="1">
                <a:solidFill>
                  <a:schemeClr val="dk1"/>
                </a:solidFill>
                <a:highlight>
                  <a:schemeClr val="lt1"/>
                </a:highlight>
                <a:latin typeface="Lato"/>
                <a:ea typeface="Lato"/>
                <a:cs typeface="Lato"/>
                <a:sym typeface="Lato"/>
              </a:rPr>
              <a:t>Type of evidence: </a:t>
            </a:r>
            <a:r>
              <a:rPr lang="en">
                <a:solidFill>
                  <a:schemeClr val="dk1"/>
                </a:solidFill>
                <a:highlight>
                  <a:schemeClr val="lt1"/>
                </a:highlight>
                <a:latin typeface="Lato"/>
                <a:ea typeface="Lato"/>
                <a:cs typeface="Lato"/>
                <a:sym typeface="Lato"/>
              </a:rPr>
              <a:t>In-depth</a:t>
            </a:r>
            <a:r>
              <a:rPr lang="en" b="1">
                <a:solidFill>
                  <a:schemeClr val="dk1"/>
                </a:solidFill>
                <a:highlight>
                  <a:schemeClr val="lt1"/>
                </a:highlight>
                <a:latin typeface="Lato"/>
                <a:ea typeface="Lato"/>
                <a:cs typeface="Lato"/>
                <a:sym typeface="Lato"/>
              </a:rPr>
              <a:t> </a:t>
            </a:r>
            <a:r>
              <a:rPr lang="en">
                <a:solidFill>
                  <a:schemeClr val="dk1"/>
                </a:solidFill>
                <a:highlight>
                  <a:schemeClr val="lt1"/>
                </a:highlight>
                <a:latin typeface="Lato"/>
                <a:ea typeface="Lato"/>
                <a:cs typeface="Lato"/>
                <a:sym typeface="Lato"/>
              </a:rPr>
              <a:t>qualitative insights.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Benefits: </a:t>
            </a:r>
            <a:r>
              <a:rPr lang="en">
                <a:solidFill>
                  <a:schemeClr val="dk1"/>
                </a:solidFill>
                <a:highlight>
                  <a:srgbClr val="FFFFFF"/>
                </a:highlight>
                <a:latin typeface="Lato"/>
                <a:ea typeface="Lato"/>
                <a:cs typeface="Lato"/>
                <a:sym typeface="Lato"/>
              </a:rPr>
              <a:t>Useful for people with limited literacy, captures lots of opinions, you can see change over time, it can reveal unexpected outcomes.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Considerations</a:t>
            </a:r>
            <a:r>
              <a:rPr lang="en">
                <a:solidFill>
                  <a:schemeClr val="dk1"/>
                </a:solidFill>
                <a:highlight>
                  <a:srgbClr val="FFFFFF"/>
                </a:highlight>
                <a:latin typeface="Lato"/>
                <a:ea typeface="Lato"/>
                <a:cs typeface="Lato"/>
                <a:sym typeface="Lato"/>
              </a:rPr>
              <a:t>: Make sure you are clear on dissemination and have consent to do so.</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1600"/>
              </a:spcAft>
              <a:buClr>
                <a:schemeClr val="dk1"/>
              </a:buClr>
              <a:buSzPts val="1100"/>
              <a:buFont typeface="Arial"/>
              <a:buNone/>
            </a:pPr>
            <a:r>
              <a:rPr lang="en" b="1">
                <a:solidFill>
                  <a:schemeClr val="dk1"/>
                </a:solidFill>
                <a:highlight>
                  <a:schemeClr val="lt1"/>
                </a:highlight>
                <a:latin typeface="Lato"/>
                <a:ea typeface="Lato"/>
                <a:cs typeface="Lato"/>
                <a:sym typeface="Lato"/>
              </a:rPr>
              <a:t>When to use: </a:t>
            </a:r>
            <a:r>
              <a:rPr lang="en">
                <a:solidFill>
                  <a:schemeClr val="dk1"/>
                </a:solidFill>
                <a:highlight>
                  <a:schemeClr val="lt1"/>
                </a:highlight>
                <a:latin typeface="Lato"/>
                <a:ea typeface="Lato"/>
                <a:cs typeface="Lato"/>
                <a:sym typeface="Lato"/>
              </a:rPr>
              <a:t>This method explores change over time, so use it at the start and the end of engagement. Regular intervals may be more appropriate for longer-term engagement.</a:t>
            </a:r>
            <a:endParaRPr>
              <a:solidFill>
                <a:schemeClr val="dk1"/>
              </a:solidFill>
              <a:highlight>
                <a:srgbClr val="FFFFFF"/>
              </a:highlight>
              <a:latin typeface="Lato"/>
              <a:ea typeface="Lato"/>
              <a:cs typeface="Lato"/>
              <a:sym typeface="Lato"/>
            </a:endParaRPr>
          </a:p>
        </p:txBody>
      </p:sp>
      <p:sp>
        <p:nvSpPr>
          <p:cNvPr id="79" name="Google Shape;79;p16"/>
          <p:cNvSpPr txBox="1"/>
          <p:nvPr/>
        </p:nvSpPr>
        <p:spPr>
          <a:xfrm>
            <a:off x="4664125" y="234750"/>
            <a:ext cx="2852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solidFill>
                  <a:srgbClr val="FFFFFF"/>
                </a:solidFill>
                <a:latin typeface="Lato"/>
                <a:ea typeface="Lato"/>
                <a:cs typeface="Lato"/>
                <a:sym typeface="Lato"/>
              </a:rPr>
              <a:t>Suitable for remote working </a:t>
            </a:r>
            <a:endParaRPr sz="1600">
              <a:solidFill>
                <a:srgbClr val="FFFFFF"/>
              </a:solidFill>
              <a:latin typeface="Lato"/>
              <a:ea typeface="Lato"/>
              <a:cs typeface="Lato"/>
              <a:sym typeface="Lato"/>
            </a:endParaRPr>
          </a:p>
        </p:txBody>
      </p:sp>
      <p:pic>
        <p:nvPicPr>
          <p:cNvPr id="80" name="Google Shape;80;p16"/>
          <p:cNvPicPr preferRelativeResize="0"/>
          <p:nvPr/>
        </p:nvPicPr>
        <p:blipFill>
          <a:blip r:embed="rId9">
            <a:alphaModFix/>
          </a:blip>
          <a:stretch>
            <a:fillRect/>
          </a:stretch>
        </p:blipFill>
        <p:spPr>
          <a:xfrm>
            <a:off x="4141419" y="234751"/>
            <a:ext cx="403981" cy="431100"/>
          </a:xfrm>
          <a:prstGeom prst="rect">
            <a:avLst/>
          </a:prstGeom>
          <a:noFill/>
          <a:ln>
            <a:noFill/>
          </a:ln>
        </p:spPr>
      </p:pic>
      <p:pic>
        <p:nvPicPr>
          <p:cNvPr id="81" name="Google Shape;81;p16"/>
          <p:cNvPicPr preferRelativeResize="0"/>
          <p:nvPr/>
        </p:nvPicPr>
        <p:blipFill rotWithShape="1">
          <a:blip r:embed="rId10">
            <a:alphaModFix/>
          </a:blip>
          <a:srcRect l="21893" r="15855"/>
          <a:stretch/>
        </p:blipFill>
        <p:spPr>
          <a:xfrm>
            <a:off x="8011150" y="234750"/>
            <a:ext cx="741000" cy="1190400"/>
          </a:xfrm>
          <a:prstGeom prst="rect">
            <a:avLst/>
          </a:prstGeom>
          <a:noFill/>
          <a:ln>
            <a:noFill/>
          </a:ln>
        </p:spPr>
      </p:pic>
      <p:sp>
        <p:nvSpPr>
          <p:cNvPr id="82" name="Google Shape;82;p16"/>
          <p:cNvSpPr txBox="1"/>
          <p:nvPr/>
        </p:nvSpPr>
        <p:spPr>
          <a:xfrm>
            <a:off x="5440900" y="5336150"/>
            <a:ext cx="30000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latin typeface="Lato"/>
                <a:ea typeface="Lato"/>
                <a:cs typeface="Lato"/>
                <a:sym typeface="Lato"/>
              </a:rPr>
              <a:t>Some content adapted from </a:t>
            </a:r>
            <a:r>
              <a:rPr lang="en" sz="1200" u="sng">
                <a:solidFill>
                  <a:schemeClr val="hlink"/>
                </a:solidFill>
                <a:latin typeface="Lato"/>
                <a:ea typeface="Lato"/>
                <a:cs typeface="Lato"/>
                <a:sym typeface="Lato"/>
                <a:hlinkClick r:id="rId11"/>
              </a:rPr>
              <a:t>ESS</a:t>
            </a:r>
            <a:endParaRPr sz="1200">
              <a:latin typeface="Lato"/>
              <a:ea typeface="Lato"/>
              <a:cs typeface="Lato"/>
              <a:sym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7"/>
          <p:cNvSpPr txBox="1">
            <a:spLocks noGrp="1"/>
          </p:cNvSpPr>
          <p:nvPr>
            <p:ph type="title"/>
          </p:nvPr>
        </p:nvSpPr>
        <p:spPr>
          <a:xfrm>
            <a:off x="359575" y="205847"/>
            <a:ext cx="7217100" cy="546300"/>
          </a:xfrm>
          <a:prstGeom prst="rect">
            <a:avLst/>
          </a:prstGeom>
          <a:solidFill>
            <a:srgbClr val="00AEEF"/>
          </a:solidFill>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b="1">
                <a:solidFill>
                  <a:srgbClr val="FFFFFF"/>
                </a:solidFill>
                <a:latin typeface="Montserrat"/>
                <a:ea typeface="Montserrat"/>
                <a:cs typeface="Montserrat"/>
                <a:sym typeface="Montserrat"/>
              </a:rPr>
              <a:t>Photo interviews</a:t>
            </a:r>
            <a:endParaRPr b="1">
              <a:solidFill>
                <a:srgbClr val="FFFFFF"/>
              </a:solidFill>
              <a:latin typeface="Montserrat"/>
              <a:ea typeface="Montserrat"/>
              <a:cs typeface="Montserrat"/>
              <a:sym typeface="Montserrat"/>
            </a:endParaRPr>
          </a:p>
        </p:txBody>
      </p:sp>
      <p:sp>
        <p:nvSpPr>
          <p:cNvPr id="88" name="Google Shape;88;p17"/>
          <p:cNvSpPr txBox="1">
            <a:spLocks noGrp="1"/>
          </p:cNvSpPr>
          <p:nvPr>
            <p:ph type="body" idx="1"/>
          </p:nvPr>
        </p:nvSpPr>
        <p:spPr>
          <a:xfrm>
            <a:off x="4520050" y="1790299"/>
            <a:ext cx="4232100" cy="36222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400" b="1">
                <a:solidFill>
                  <a:schemeClr val="dk1"/>
                </a:solidFill>
                <a:highlight>
                  <a:schemeClr val="lt1"/>
                </a:highlight>
                <a:latin typeface="Lato"/>
                <a:ea typeface="Lato"/>
                <a:cs typeface="Lato"/>
                <a:sym typeface="Lato"/>
              </a:rPr>
              <a:t>Preparation needed:</a:t>
            </a:r>
            <a:r>
              <a:rPr lang="en" sz="1400">
                <a:solidFill>
                  <a:srgbClr val="000000"/>
                </a:solidFill>
                <a:highlight>
                  <a:srgbClr val="FFFFFF"/>
                </a:highlight>
                <a:latin typeface="Lato"/>
                <a:ea typeface="Lato"/>
                <a:cs typeface="Lato"/>
                <a:sym typeface="Lato"/>
              </a:rPr>
              <a:t> Planning time, plus discussion, interpretation and analysis time. If participants are supplying the photos, they will need to be briefed and have time to take the photos.</a:t>
            </a:r>
            <a:endParaRPr sz="1400" b="1">
              <a:solidFill>
                <a:srgbClr val="000000"/>
              </a:solidFill>
              <a:highlight>
                <a:schemeClr val="lt1"/>
              </a:highlight>
              <a:latin typeface="Lato"/>
              <a:ea typeface="Lato"/>
              <a:cs typeface="Lato"/>
              <a:sym typeface="Lato"/>
            </a:endParaRPr>
          </a:p>
          <a:p>
            <a:pPr marL="0" lvl="0" indent="0" algn="l" rtl="0">
              <a:spcBef>
                <a:spcPts val="1600"/>
              </a:spcBef>
              <a:spcAft>
                <a:spcPts val="0"/>
              </a:spcAft>
              <a:buClr>
                <a:schemeClr val="dk1"/>
              </a:buClr>
              <a:buSzPts val="1100"/>
              <a:buFont typeface="Arial"/>
              <a:buNone/>
            </a:pPr>
            <a:r>
              <a:rPr lang="en" sz="1400" b="1">
                <a:solidFill>
                  <a:schemeClr val="dk1"/>
                </a:solidFill>
                <a:highlight>
                  <a:schemeClr val="lt1"/>
                </a:highlight>
                <a:latin typeface="Lato"/>
                <a:ea typeface="Lato"/>
                <a:cs typeface="Lato"/>
                <a:sym typeface="Lato"/>
              </a:rPr>
              <a:t>What do you need for this: </a:t>
            </a:r>
            <a:r>
              <a:rPr lang="en" sz="1400">
                <a:solidFill>
                  <a:schemeClr val="dk1"/>
                </a:solidFill>
                <a:highlight>
                  <a:schemeClr val="lt1"/>
                </a:highlight>
                <a:latin typeface="Lato"/>
                <a:ea typeface="Lato"/>
                <a:cs typeface="Lato"/>
                <a:sym typeface="Lato"/>
              </a:rPr>
              <a:t>Photos, a camera, note taking methods or recording equipment.</a:t>
            </a:r>
            <a:endParaRPr sz="1400">
              <a:solidFill>
                <a:schemeClr val="dk1"/>
              </a:solidFill>
              <a:highlight>
                <a:schemeClr val="lt1"/>
              </a:highlight>
              <a:latin typeface="Lato"/>
              <a:ea typeface="Lato"/>
              <a:cs typeface="Lato"/>
              <a:sym typeface="Lato"/>
            </a:endParaRPr>
          </a:p>
          <a:p>
            <a:pPr marL="0" lvl="0" indent="0" algn="l" rtl="0">
              <a:spcBef>
                <a:spcPts val="1600"/>
              </a:spcBef>
              <a:spcAft>
                <a:spcPts val="1600"/>
              </a:spcAft>
              <a:buClr>
                <a:schemeClr val="dk1"/>
              </a:buClr>
              <a:buSzPts val="1100"/>
              <a:buFont typeface="Arial"/>
              <a:buNone/>
            </a:pPr>
            <a:r>
              <a:rPr lang="en" sz="1400" b="1">
                <a:solidFill>
                  <a:schemeClr val="dk1"/>
                </a:solidFill>
                <a:highlight>
                  <a:schemeClr val="lt1"/>
                </a:highlight>
                <a:latin typeface="Lato"/>
                <a:ea typeface="Lato"/>
                <a:cs typeface="Lato"/>
                <a:sym typeface="Lato"/>
              </a:rPr>
              <a:t>Top tips for facilitating:</a:t>
            </a:r>
            <a:r>
              <a:rPr lang="en" sz="1400" i="1">
                <a:solidFill>
                  <a:schemeClr val="dk1"/>
                </a:solidFill>
                <a:highlight>
                  <a:schemeClr val="lt1"/>
                </a:highlight>
                <a:latin typeface="Lato"/>
                <a:ea typeface="Lato"/>
                <a:cs typeface="Lato"/>
                <a:sym typeface="Lato"/>
              </a:rPr>
              <a:t> </a:t>
            </a:r>
            <a:r>
              <a:rPr lang="en" sz="1400">
                <a:solidFill>
                  <a:schemeClr val="dk1"/>
                </a:solidFill>
                <a:highlight>
                  <a:schemeClr val="lt1"/>
                </a:highlight>
                <a:latin typeface="Lato"/>
                <a:ea typeface="Lato"/>
                <a:cs typeface="Lato"/>
                <a:sym typeface="Lato"/>
              </a:rPr>
              <a:t>The key questions are, ‘In this photograph, what do you think represents what we have been doing in this project?’, ‘How does it make you think about the project differently?’, ‘How does it represent what you or others have achieved in this project?’.  </a:t>
            </a:r>
            <a:r>
              <a:rPr lang="en" sz="1400" u="sng">
                <a:solidFill>
                  <a:schemeClr val="accent5"/>
                </a:solidFill>
                <a:highlight>
                  <a:schemeClr val="lt1"/>
                </a:highlight>
                <a:latin typeface="Lato"/>
                <a:ea typeface="Lato"/>
                <a:cs typeface="Lato"/>
                <a:sym typeface="Lato"/>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Example here</a:t>
            </a:r>
            <a:r>
              <a:rPr lang="en" sz="1400" b="1">
                <a:solidFill>
                  <a:schemeClr val="dk1"/>
                </a:solidFill>
                <a:highlight>
                  <a:schemeClr val="lt1"/>
                </a:highlight>
                <a:latin typeface="Lato"/>
                <a:ea typeface="Lato"/>
                <a:cs typeface="Lato"/>
                <a:sym typeface="Lato"/>
              </a:rPr>
              <a:t>.</a:t>
            </a:r>
            <a:endParaRPr sz="1400" b="1">
              <a:solidFill>
                <a:schemeClr val="dk1"/>
              </a:solidFill>
              <a:highlight>
                <a:schemeClr val="lt1"/>
              </a:highlight>
              <a:latin typeface="Lato"/>
              <a:ea typeface="Lato"/>
              <a:cs typeface="Lato"/>
              <a:sym typeface="Lato"/>
            </a:endParaRPr>
          </a:p>
        </p:txBody>
      </p:sp>
      <p:sp>
        <p:nvSpPr>
          <p:cNvPr id="89" name="Google Shape;89;p17"/>
          <p:cNvSpPr txBox="1"/>
          <p:nvPr/>
        </p:nvSpPr>
        <p:spPr>
          <a:xfrm>
            <a:off x="359575" y="803736"/>
            <a:ext cx="72171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Clr>
                <a:schemeClr val="dk1"/>
              </a:buClr>
              <a:buSzPts val="1100"/>
              <a:buFont typeface="Arial"/>
              <a:buNone/>
            </a:pPr>
            <a:r>
              <a:rPr lang="en" b="1">
                <a:solidFill>
                  <a:schemeClr val="dk1"/>
                </a:solidFill>
                <a:highlight>
                  <a:schemeClr val="lt1"/>
                </a:highlight>
                <a:latin typeface="Lato"/>
                <a:ea typeface="Lato"/>
                <a:cs typeface="Lato"/>
                <a:sym typeface="Lato"/>
              </a:rPr>
              <a:t>Description: </a:t>
            </a:r>
            <a:r>
              <a:rPr lang="en">
                <a:solidFill>
                  <a:schemeClr val="dk1"/>
                </a:solidFill>
                <a:latin typeface="Lato"/>
                <a:ea typeface="Lato"/>
                <a:cs typeface="Lato"/>
                <a:sym typeface="Lato"/>
              </a:rPr>
              <a:t>The use of photographs to stimulate discussion. </a:t>
            </a:r>
            <a:r>
              <a:rPr lang="en">
                <a:solidFill>
                  <a:schemeClr val="dk1"/>
                </a:solidFill>
                <a:highlight>
                  <a:schemeClr val="lt1"/>
                </a:highlight>
                <a:latin typeface="Lato"/>
                <a:ea typeface="Lato"/>
                <a:cs typeface="Lato"/>
                <a:sym typeface="Lato"/>
              </a:rPr>
              <a:t>The evaluator presents photographs and the participant discusses the meaning behind the photos and how the photographs reflect their experiences of the project or their life. </a:t>
            </a:r>
            <a:endParaRPr>
              <a:solidFill>
                <a:schemeClr val="dk1"/>
              </a:solidFill>
              <a:highlight>
                <a:srgbClr val="FFFFFF"/>
              </a:highlight>
              <a:latin typeface="Lato"/>
              <a:ea typeface="Lato"/>
              <a:cs typeface="Lato"/>
              <a:sym typeface="Lato"/>
            </a:endParaRPr>
          </a:p>
        </p:txBody>
      </p:sp>
      <p:sp>
        <p:nvSpPr>
          <p:cNvPr id="90" name="Google Shape;90;p17"/>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chemeClr val="lt1"/>
                </a:highlight>
                <a:latin typeface="Lato"/>
                <a:ea typeface="Lato"/>
                <a:cs typeface="Lato"/>
                <a:sym typeface="Lato"/>
              </a:rPr>
              <a:t>Simplicity level: </a:t>
            </a:r>
            <a:r>
              <a:rPr lang="en">
                <a:solidFill>
                  <a:schemeClr val="dk1"/>
                </a:solidFill>
                <a:highlight>
                  <a:schemeClr val="lt1"/>
                </a:highlight>
                <a:latin typeface="Lato"/>
                <a:ea typeface="Lato"/>
                <a:cs typeface="Lato"/>
                <a:sym typeface="Lato"/>
              </a:rPr>
              <a:t>Easy.</a:t>
            </a:r>
            <a:endParaRPr b="1">
              <a:solidFill>
                <a:schemeClr val="dk1"/>
              </a:solidFill>
              <a:highlight>
                <a:schemeClr val="lt1"/>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chemeClr val="lt1"/>
                </a:highlight>
                <a:latin typeface="Lato"/>
                <a:ea typeface="Lato"/>
                <a:cs typeface="Lato"/>
                <a:sym typeface="Lato"/>
              </a:rPr>
              <a:t>Type of evidence: </a:t>
            </a:r>
            <a:r>
              <a:rPr lang="en">
                <a:solidFill>
                  <a:schemeClr val="dk1"/>
                </a:solidFill>
                <a:highlight>
                  <a:schemeClr val="lt1"/>
                </a:highlight>
                <a:latin typeface="Lato"/>
                <a:ea typeface="Lato"/>
                <a:cs typeface="Lato"/>
                <a:sym typeface="Lato"/>
              </a:rPr>
              <a:t>In-depth</a:t>
            </a:r>
            <a:r>
              <a:rPr lang="en" b="1">
                <a:solidFill>
                  <a:schemeClr val="dk1"/>
                </a:solidFill>
                <a:highlight>
                  <a:schemeClr val="lt1"/>
                </a:highlight>
                <a:latin typeface="Lato"/>
                <a:ea typeface="Lato"/>
                <a:cs typeface="Lato"/>
                <a:sym typeface="Lato"/>
              </a:rPr>
              <a:t> </a:t>
            </a:r>
            <a:r>
              <a:rPr lang="en">
                <a:solidFill>
                  <a:schemeClr val="dk1"/>
                </a:solidFill>
                <a:highlight>
                  <a:schemeClr val="lt1"/>
                </a:highlight>
                <a:latin typeface="Lato"/>
                <a:ea typeface="Lato"/>
                <a:cs typeface="Lato"/>
                <a:sym typeface="Lato"/>
              </a:rPr>
              <a:t>qualitative insights.</a:t>
            </a:r>
            <a:endParaRPr i="1">
              <a:solidFill>
                <a:schemeClr val="dk1"/>
              </a:solidFill>
              <a:highlight>
                <a:schemeClr val="lt1"/>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chemeClr val="lt1"/>
                </a:highlight>
                <a:latin typeface="Lato"/>
                <a:ea typeface="Lato"/>
                <a:cs typeface="Lato"/>
                <a:sym typeface="Lato"/>
              </a:rPr>
              <a:t>Benefits: </a:t>
            </a:r>
            <a:r>
              <a:rPr lang="en">
                <a:solidFill>
                  <a:schemeClr val="dk1"/>
                </a:solidFill>
                <a:highlight>
                  <a:schemeClr val="lt1"/>
                </a:highlight>
                <a:latin typeface="Lato"/>
                <a:ea typeface="Lato"/>
                <a:cs typeface="Lato"/>
                <a:sym typeface="Lato"/>
              </a:rPr>
              <a:t>Challenges participants, reduces researcher misinterpretation, can produce unexpected information, promotes more detailed interviews.</a:t>
            </a:r>
            <a:endParaRPr>
              <a:solidFill>
                <a:schemeClr val="dk1"/>
              </a:solidFill>
              <a:highlight>
                <a:schemeClr val="lt1"/>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chemeClr val="lt1"/>
                </a:highlight>
                <a:latin typeface="Lato"/>
                <a:ea typeface="Lato"/>
                <a:cs typeface="Lato"/>
                <a:sym typeface="Lato"/>
              </a:rPr>
              <a:t>Con</a:t>
            </a:r>
            <a:r>
              <a:rPr lang="en" b="1">
                <a:highlight>
                  <a:schemeClr val="lt1"/>
                </a:highlight>
                <a:latin typeface="Lato"/>
                <a:ea typeface="Lato"/>
                <a:cs typeface="Lato"/>
                <a:sym typeface="Lato"/>
              </a:rPr>
              <a:t>siderations</a:t>
            </a:r>
            <a:r>
              <a:rPr lang="en">
                <a:highlight>
                  <a:schemeClr val="lt1"/>
                </a:highlight>
                <a:latin typeface="Lato"/>
                <a:ea typeface="Lato"/>
                <a:cs typeface="Lato"/>
                <a:sym typeface="Lato"/>
              </a:rPr>
              <a:t>: The interviewer’s presence may bias the answers given.</a:t>
            </a:r>
            <a:endParaRPr>
              <a:highlight>
                <a:schemeClr val="lt1"/>
              </a:highlight>
              <a:latin typeface="Lato"/>
              <a:ea typeface="Lato"/>
              <a:cs typeface="Lato"/>
              <a:sym typeface="Lato"/>
            </a:endParaRPr>
          </a:p>
          <a:p>
            <a:pPr marL="0" lvl="0" indent="0" algn="l" rtl="0">
              <a:lnSpc>
                <a:spcPct val="115000"/>
              </a:lnSpc>
              <a:spcBef>
                <a:spcPts val="1600"/>
              </a:spcBef>
              <a:spcAft>
                <a:spcPts val="1600"/>
              </a:spcAft>
              <a:buNone/>
            </a:pPr>
            <a:r>
              <a:rPr lang="en" b="1">
                <a:solidFill>
                  <a:schemeClr val="dk1"/>
                </a:solidFill>
                <a:highlight>
                  <a:schemeClr val="lt1"/>
                </a:highlight>
                <a:latin typeface="Lato"/>
                <a:ea typeface="Lato"/>
                <a:cs typeface="Lato"/>
                <a:sym typeface="Lato"/>
              </a:rPr>
              <a:t>When to use: </a:t>
            </a:r>
            <a:r>
              <a:rPr lang="en">
                <a:solidFill>
                  <a:schemeClr val="dk1"/>
                </a:solidFill>
                <a:highlight>
                  <a:schemeClr val="lt1"/>
                </a:highlight>
                <a:latin typeface="Lato"/>
                <a:ea typeface="Lato"/>
                <a:cs typeface="Lato"/>
                <a:sym typeface="Lato"/>
              </a:rPr>
              <a:t>Typically completed during projects (evaluating the implementation) or at the end of a project (evaluating the impact).</a:t>
            </a:r>
            <a:endParaRPr b="1">
              <a:solidFill>
                <a:schemeClr val="dk1"/>
              </a:solidFill>
              <a:highlight>
                <a:srgbClr val="FFFFFF"/>
              </a:highlight>
              <a:latin typeface="Lato"/>
              <a:ea typeface="Lato"/>
              <a:cs typeface="Lato"/>
              <a:sym typeface="Lato"/>
            </a:endParaRPr>
          </a:p>
        </p:txBody>
      </p:sp>
      <p:sp>
        <p:nvSpPr>
          <p:cNvPr id="91" name="Google Shape;91;p17"/>
          <p:cNvSpPr txBox="1"/>
          <p:nvPr/>
        </p:nvSpPr>
        <p:spPr>
          <a:xfrm>
            <a:off x="4649025" y="5412350"/>
            <a:ext cx="4160400" cy="374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latin typeface="Lato"/>
                <a:ea typeface="Lato"/>
                <a:cs typeface="Lato"/>
                <a:sym typeface="Lato"/>
              </a:rPr>
              <a:t>Some content adapted from </a:t>
            </a:r>
            <a:r>
              <a:rPr lang="en" sz="1200" u="sng">
                <a:solidFill>
                  <a:schemeClr val="hlink"/>
                </a:solidFill>
                <a:latin typeface="Lato"/>
                <a:ea typeface="Lato"/>
                <a:cs typeface="Lato"/>
                <a:sym typeface="Lato"/>
                <a:hlinkClick r:id="rId4"/>
              </a:rPr>
              <a:t>Photo elicitation (nsw.gov.au)</a:t>
            </a:r>
            <a:endParaRPr sz="1200">
              <a:latin typeface="Lato"/>
              <a:ea typeface="Lato"/>
              <a:cs typeface="Lato"/>
              <a:sym typeface="Lato"/>
            </a:endParaRPr>
          </a:p>
        </p:txBody>
      </p:sp>
      <p:pic>
        <p:nvPicPr>
          <p:cNvPr id="92" name="Google Shape;92;p17"/>
          <p:cNvPicPr preferRelativeResize="0"/>
          <p:nvPr/>
        </p:nvPicPr>
        <p:blipFill>
          <a:blip r:embed="rId5">
            <a:alphaModFix/>
          </a:blip>
          <a:stretch>
            <a:fillRect/>
          </a:stretch>
        </p:blipFill>
        <p:spPr>
          <a:xfrm>
            <a:off x="7837750" y="267550"/>
            <a:ext cx="914400" cy="9144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8"/>
          <p:cNvSpPr txBox="1">
            <a:spLocks noGrp="1"/>
          </p:cNvSpPr>
          <p:nvPr>
            <p:ph type="title"/>
          </p:nvPr>
        </p:nvSpPr>
        <p:spPr>
          <a:xfrm>
            <a:off x="359575" y="205850"/>
            <a:ext cx="7341900" cy="546300"/>
          </a:xfrm>
          <a:prstGeom prst="rect">
            <a:avLst/>
          </a:prstGeom>
          <a:solidFill>
            <a:srgbClr val="00AEEF"/>
          </a:solidFill>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b="1">
                <a:solidFill>
                  <a:srgbClr val="FFFFFF"/>
                </a:solidFill>
                <a:latin typeface="Montserrat"/>
                <a:ea typeface="Montserrat"/>
                <a:cs typeface="Montserrat"/>
                <a:sym typeface="Montserrat"/>
              </a:rPr>
              <a:t>Graffiti wall</a:t>
            </a:r>
            <a:endParaRPr b="1">
              <a:solidFill>
                <a:srgbClr val="FFFFFF"/>
              </a:solidFill>
              <a:latin typeface="Montserrat"/>
              <a:ea typeface="Montserrat"/>
              <a:cs typeface="Montserrat"/>
              <a:sym typeface="Montserrat"/>
            </a:endParaRPr>
          </a:p>
        </p:txBody>
      </p:sp>
      <p:sp>
        <p:nvSpPr>
          <p:cNvPr id="98" name="Google Shape;98;p18"/>
          <p:cNvSpPr txBox="1"/>
          <p:nvPr/>
        </p:nvSpPr>
        <p:spPr>
          <a:xfrm>
            <a:off x="359575" y="803725"/>
            <a:ext cx="78771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b="1">
                <a:solidFill>
                  <a:schemeClr val="dk1"/>
                </a:solidFill>
                <a:highlight>
                  <a:schemeClr val="lt1"/>
                </a:highlight>
                <a:latin typeface="Lato"/>
                <a:ea typeface="Lato"/>
                <a:cs typeface="Lato"/>
                <a:sym typeface="Lato"/>
              </a:rPr>
              <a:t>Description: </a:t>
            </a:r>
            <a:r>
              <a:rPr lang="en">
                <a:solidFill>
                  <a:schemeClr val="dk1"/>
                </a:solidFill>
                <a:highlight>
                  <a:schemeClr val="lt1"/>
                </a:highlight>
                <a:latin typeface="Lato"/>
                <a:ea typeface="Lato"/>
                <a:cs typeface="Lato"/>
                <a:sym typeface="Lato"/>
              </a:rPr>
              <a:t>A graffiti wall is a quick way to collect qualitative feedback related to your outcomes. Hang up a large piece of paper or share an online whiteboard with key questions and allow users to share their thoughts. Then theme the data and compare it your outcome measures. </a:t>
            </a:r>
            <a:endParaRPr b="1">
              <a:solidFill>
                <a:schemeClr val="dk1"/>
              </a:solidFill>
              <a:highlight>
                <a:schemeClr val="lt1"/>
              </a:highlight>
              <a:latin typeface="Lato"/>
              <a:ea typeface="Lato"/>
              <a:cs typeface="Lato"/>
              <a:sym typeface="Lato"/>
            </a:endParaRPr>
          </a:p>
        </p:txBody>
      </p:sp>
      <p:sp>
        <p:nvSpPr>
          <p:cNvPr id="99" name="Google Shape;99;p18"/>
          <p:cNvSpPr txBox="1">
            <a:spLocks noGrp="1"/>
          </p:cNvSpPr>
          <p:nvPr>
            <p:ph type="body" idx="1"/>
          </p:nvPr>
        </p:nvSpPr>
        <p:spPr>
          <a:xfrm>
            <a:off x="4520050" y="1790299"/>
            <a:ext cx="4232100" cy="36222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400" b="1">
                <a:solidFill>
                  <a:schemeClr val="dk1"/>
                </a:solidFill>
                <a:highlight>
                  <a:schemeClr val="lt1"/>
                </a:highlight>
                <a:latin typeface="Lato"/>
                <a:ea typeface="Lato"/>
                <a:cs typeface="Lato"/>
                <a:sym typeface="Lato"/>
              </a:rPr>
              <a:t>Preparation needed: </a:t>
            </a:r>
            <a:r>
              <a:rPr lang="en" sz="1400">
                <a:solidFill>
                  <a:srgbClr val="000000"/>
                </a:solidFill>
                <a:highlight>
                  <a:srgbClr val="FFFFFF"/>
                </a:highlight>
                <a:latin typeface="Lato"/>
                <a:ea typeface="Lato"/>
                <a:cs typeface="Lato"/>
                <a:sym typeface="Lato"/>
              </a:rPr>
              <a:t>Planning key questions / set up, theming and analysis time.</a:t>
            </a:r>
            <a:endParaRPr sz="1400">
              <a:solidFill>
                <a:srgbClr val="000000"/>
              </a:solidFill>
              <a:highlight>
                <a:schemeClr val="lt1"/>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What do you need for this: </a:t>
            </a:r>
            <a:r>
              <a:rPr lang="en" sz="1400" b="1">
                <a:solidFill>
                  <a:schemeClr val="dk1"/>
                </a:solidFill>
                <a:highlight>
                  <a:schemeClr val="lt1"/>
                </a:highlight>
                <a:latin typeface="Lato"/>
                <a:ea typeface="Lato"/>
                <a:cs typeface="Lato"/>
                <a:sym typeface="Lato"/>
              </a:rPr>
              <a:t> </a:t>
            </a:r>
            <a:r>
              <a:rPr lang="en" sz="1400">
                <a:solidFill>
                  <a:schemeClr val="dk1"/>
                </a:solidFill>
                <a:highlight>
                  <a:schemeClr val="lt1"/>
                </a:highlight>
                <a:latin typeface="Lato"/>
                <a:ea typeface="Lato"/>
                <a:cs typeface="Lato"/>
                <a:sym typeface="Lato"/>
              </a:rPr>
              <a:t>Large poster and pens or an online whiteboard (</a:t>
            </a:r>
            <a:r>
              <a:rPr lang="en" sz="1400" u="sng">
                <a:solidFill>
                  <a:schemeClr val="hlink"/>
                </a:solidFill>
                <a:highlight>
                  <a:schemeClr val="lt1"/>
                </a:highlight>
                <a:latin typeface="Lato"/>
                <a:ea typeface="Lato"/>
                <a:cs typeface="Lato"/>
                <a:sym typeface="Lato"/>
                <a:hlinkClick r:id="rId3"/>
              </a:rPr>
              <a:t>Miro,</a:t>
            </a:r>
            <a:r>
              <a:rPr lang="en" sz="1400">
                <a:solidFill>
                  <a:schemeClr val="dk1"/>
                </a:solidFill>
                <a:highlight>
                  <a:schemeClr val="lt1"/>
                </a:highlight>
                <a:latin typeface="Lato"/>
                <a:ea typeface="Lato"/>
                <a:cs typeface="Lato"/>
                <a:sym typeface="Lato"/>
              </a:rPr>
              <a:t> </a:t>
            </a:r>
            <a:r>
              <a:rPr lang="en" sz="1400" u="sng">
                <a:solidFill>
                  <a:schemeClr val="hlink"/>
                </a:solidFill>
                <a:highlight>
                  <a:schemeClr val="lt1"/>
                </a:highlight>
                <a:latin typeface="Lato"/>
                <a:ea typeface="Lato"/>
                <a:cs typeface="Lato"/>
                <a:sym typeface="Lato"/>
                <a:hlinkClick r:id="rId4"/>
              </a:rPr>
              <a:t>Jamboard</a:t>
            </a:r>
            <a:r>
              <a:rPr lang="en" sz="1400">
                <a:solidFill>
                  <a:schemeClr val="dk1"/>
                </a:solidFill>
                <a:highlight>
                  <a:schemeClr val="lt1"/>
                </a:highlight>
                <a:latin typeface="Lato"/>
                <a:ea typeface="Lato"/>
                <a:cs typeface="Lato"/>
                <a:sym typeface="Lato"/>
              </a:rPr>
              <a:t>, </a:t>
            </a:r>
            <a:r>
              <a:rPr lang="en" sz="1400" u="sng">
                <a:solidFill>
                  <a:schemeClr val="hlink"/>
                </a:solidFill>
                <a:highlight>
                  <a:schemeClr val="lt1"/>
                </a:highlight>
                <a:latin typeface="Lato"/>
                <a:ea typeface="Lato"/>
                <a:cs typeface="Lato"/>
                <a:sym typeface="Lato"/>
                <a:hlinkClick r:id="rId5"/>
              </a:rPr>
              <a:t>Mural</a:t>
            </a:r>
            <a:r>
              <a:rPr lang="en" sz="1400">
                <a:solidFill>
                  <a:schemeClr val="dk1"/>
                </a:solidFill>
                <a:highlight>
                  <a:schemeClr val="lt1"/>
                </a:highlight>
                <a:latin typeface="Lato"/>
                <a:ea typeface="Lato"/>
                <a:cs typeface="Lato"/>
                <a:sym typeface="Lato"/>
              </a:rPr>
              <a:t> etc). </a:t>
            </a:r>
            <a:endParaRPr sz="1400">
              <a:solidFill>
                <a:schemeClr val="dk1"/>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Top tips for facilitating:</a:t>
            </a:r>
            <a:r>
              <a:rPr lang="en" sz="1400" i="1">
                <a:solidFill>
                  <a:schemeClr val="dk1"/>
                </a:solidFill>
                <a:highlight>
                  <a:srgbClr val="FFFFFF"/>
                </a:highlight>
                <a:latin typeface="Lato"/>
                <a:ea typeface="Lato"/>
                <a:cs typeface="Lato"/>
                <a:sym typeface="Lato"/>
              </a:rPr>
              <a:t> </a:t>
            </a:r>
            <a:r>
              <a:rPr lang="en" sz="1400">
                <a:solidFill>
                  <a:schemeClr val="dk1"/>
                </a:solidFill>
                <a:highlight>
                  <a:schemeClr val="lt1"/>
                </a:highlight>
                <a:latin typeface="Lato"/>
                <a:ea typeface="Lato"/>
                <a:cs typeface="Lato"/>
                <a:sym typeface="Lato"/>
              </a:rPr>
              <a:t>Make sure you have clear questions. You could add blank  comment cards or add some prompts. This is a great visual way to capture data for reports and social media.</a:t>
            </a:r>
            <a:endParaRPr sz="1400">
              <a:solidFill>
                <a:schemeClr val="dk1"/>
              </a:solidFill>
              <a:highlight>
                <a:schemeClr val="lt1"/>
              </a:highlight>
              <a:latin typeface="Lato"/>
              <a:ea typeface="Lato"/>
              <a:cs typeface="Lato"/>
              <a:sym typeface="Lato"/>
            </a:endParaRPr>
          </a:p>
          <a:p>
            <a:pPr marL="0" lvl="0" indent="0" algn="l" rtl="0">
              <a:spcBef>
                <a:spcPts val="1600"/>
              </a:spcBef>
              <a:spcAft>
                <a:spcPts val="1600"/>
              </a:spcAft>
              <a:buClr>
                <a:schemeClr val="dk1"/>
              </a:buClr>
              <a:buSzPts val="1100"/>
              <a:buFont typeface="Arial"/>
              <a:buNone/>
            </a:pPr>
            <a:r>
              <a:rPr lang="en" sz="1400" b="1">
                <a:solidFill>
                  <a:schemeClr val="dk1"/>
                </a:solidFill>
                <a:highlight>
                  <a:schemeClr val="lt1"/>
                </a:highlight>
                <a:latin typeface="Lato"/>
                <a:ea typeface="Lato"/>
                <a:cs typeface="Lato"/>
                <a:sym typeface="Lato"/>
              </a:rPr>
              <a:t>Variation</a:t>
            </a:r>
            <a:r>
              <a:rPr lang="en" sz="1400">
                <a:solidFill>
                  <a:schemeClr val="dk1"/>
                </a:solidFill>
                <a:highlight>
                  <a:schemeClr val="lt1"/>
                </a:highlight>
                <a:latin typeface="Lato"/>
                <a:ea typeface="Lato"/>
                <a:cs typeface="Lato"/>
                <a:sym typeface="Lato"/>
              </a:rPr>
              <a:t>: Use a Facebook wall. Write a set of ‘posts’ with your questions in them and leave space for comments.</a:t>
            </a:r>
            <a:endParaRPr sz="1400">
              <a:solidFill>
                <a:schemeClr val="dk1"/>
              </a:solidFill>
              <a:highlight>
                <a:schemeClr val="lt1"/>
              </a:highlight>
              <a:latin typeface="Lato"/>
              <a:ea typeface="Lato"/>
              <a:cs typeface="Lato"/>
              <a:sym typeface="Lato"/>
            </a:endParaRPr>
          </a:p>
        </p:txBody>
      </p:sp>
      <p:sp>
        <p:nvSpPr>
          <p:cNvPr id="100" name="Google Shape;100;p18"/>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rgbClr val="FFFFFF"/>
                </a:highlight>
                <a:latin typeface="Lato"/>
                <a:ea typeface="Lato"/>
                <a:cs typeface="Lato"/>
                <a:sym typeface="Lato"/>
              </a:rPr>
              <a:t>Simplicity level: </a:t>
            </a:r>
            <a:r>
              <a:rPr lang="en">
                <a:solidFill>
                  <a:schemeClr val="dk1"/>
                </a:solidFill>
                <a:highlight>
                  <a:schemeClr val="lt1"/>
                </a:highlight>
                <a:latin typeface="Lato"/>
                <a:ea typeface="Lato"/>
                <a:cs typeface="Lato"/>
                <a:sym typeface="Lato"/>
              </a:rPr>
              <a:t>Easy.</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Clr>
                <a:schemeClr val="dk1"/>
              </a:buClr>
              <a:buSzPts val="1100"/>
              <a:buFont typeface="Arial"/>
              <a:buNone/>
            </a:pPr>
            <a:r>
              <a:rPr lang="en" b="1">
                <a:solidFill>
                  <a:schemeClr val="dk1"/>
                </a:solidFill>
                <a:highlight>
                  <a:schemeClr val="lt1"/>
                </a:highlight>
                <a:latin typeface="Lato"/>
                <a:ea typeface="Lato"/>
                <a:cs typeface="Lato"/>
                <a:sym typeface="Lato"/>
              </a:rPr>
              <a:t>Type of evidence: </a:t>
            </a:r>
            <a:r>
              <a:rPr lang="en">
                <a:solidFill>
                  <a:schemeClr val="dk1"/>
                </a:solidFill>
                <a:highlight>
                  <a:schemeClr val="lt1"/>
                </a:highlight>
                <a:latin typeface="Lato"/>
                <a:ea typeface="Lato"/>
                <a:cs typeface="Lato"/>
                <a:sym typeface="Lato"/>
              </a:rPr>
              <a:t>Adhoc qualitative insights.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Benefits: </a:t>
            </a:r>
            <a:r>
              <a:rPr lang="en">
                <a:solidFill>
                  <a:schemeClr val="dk1"/>
                </a:solidFill>
                <a:highlight>
                  <a:schemeClr val="lt1"/>
                </a:highlight>
                <a:latin typeface="Lato"/>
                <a:ea typeface="Lato"/>
                <a:cs typeface="Lato"/>
                <a:sym typeface="Lato"/>
              </a:rPr>
              <a:t>Collect information quickly, users can see the evaluation data live, users can support with analysis.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Considerations</a:t>
            </a:r>
            <a:r>
              <a:rPr lang="en">
                <a:solidFill>
                  <a:schemeClr val="dk1"/>
                </a:solidFill>
                <a:highlight>
                  <a:srgbClr val="FFFFFF"/>
                </a:highlight>
                <a:latin typeface="Lato"/>
                <a:ea typeface="Lato"/>
                <a:cs typeface="Lato"/>
                <a:sym typeface="Lato"/>
              </a:rPr>
              <a:t>: </a:t>
            </a:r>
            <a:r>
              <a:rPr lang="en">
                <a:solidFill>
                  <a:schemeClr val="dk1"/>
                </a:solidFill>
                <a:highlight>
                  <a:schemeClr val="lt1"/>
                </a:highlight>
                <a:latin typeface="Lato"/>
                <a:ea typeface="Lato"/>
                <a:cs typeface="Lato"/>
                <a:sym typeface="Lato"/>
              </a:rPr>
              <a:t>Unable to know the reasons behind a comment, needs to be stored securely, may want to record the session.</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1600"/>
              </a:spcAft>
              <a:buNone/>
            </a:pPr>
            <a:r>
              <a:rPr lang="en" b="1">
                <a:solidFill>
                  <a:schemeClr val="dk1"/>
                </a:solidFill>
                <a:highlight>
                  <a:schemeClr val="lt1"/>
                </a:highlight>
                <a:latin typeface="Lato"/>
                <a:ea typeface="Lato"/>
                <a:cs typeface="Lato"/>
                <a:sym typeface="Lato"/>
              </a:rPr>
              <a:t>When to use: </a:t>
            </a:r>
            <a:r>
              <a:rPr lang="en">
                <a:solidFill>
                  <a:schemeClr val="dk1"/>
                </a:solidFill>
                <a:highlight>
                  <a:schemeClr val="lt1"/>
                </a:highlight>
                <a:latin typeface="Lato"/>
                <a:ea typeface="Lato"/>
                <a:cs typeface="Lato"/>
                <a:sym typeface="Lato"/>
              </a:rPr>
              <a:t>Regular intervals or in line with your planning meetings.</a:t>
            </a:r>
            <a:endParaRPr>
              <a:solidFill>
                <a:schemeClr val="dk1"/>
              </a:solidFill>
              <a:highlight>
                <a:srgbClr val="FFFFFF"/>
              </a:highlight>
              <a:latin typeface="Lato"/>
              <a:ea typeface="Lato"/>
              <a:cs typeface="Lato"/>
              <a:sym typeface="Lato"/>
            </a:endParaRPr>
          </a:p>
        </p:txBody>
      </p:sp>
      <p:pic>
        <p:nvPicPr>
          <p:cNvPr id="101" name="Google Shape;101;p18"/>
          <p:cNvPicPr preferRelativeResize="0"/>
          <p:nvPr/>
        </p:nvPicPr>
        <p:blipFill>
          <a:blip r:embed="rId6">
            <a:alphaModFix/>
          </a:blip>
          <a:stretch>
            <a:fillRect/>
          </a:stretch>
        </p:blipFill>
        <p:spPr>
          <a:xfrm>
            <a:off x="7837750" y="205850"/>
            <a:ext cx="914400" cy="914400"/>
          </a:xfrm>
          <a:prstGeom prst="rect">
            <a:avLst/>
          </a:prstGeom>
          <a:noFill/>
          <a:ln>
            <a:noFill/>
          </a:ln>
        </p:spPr>
      </p:pic>
      <p:sp>
        <p:nvSpPr>
          <p:cNvPr id="102" name="Google Shape;102;p18"/>
          <p:cNvSpPr txBox="1"/>
          <p:nvPr/>
        </p:nvSpPr>
        <p:spPr>
          <a:xfrm>
            <a:off x="5035450" y="5412500"/>
            <a:ext cx="32013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latin typeface="Lato"/>
                <a:ea typeface="Lato"/>
                <a:cs typeface="Lato"/>
                <a:sym typeface="Lato"/>
              </a:rPr>
              <a:t>Some content adapted from </a:t>
            </a:r>
            <a:r>
              <a:rPr lang="en" sz="1200" u="sng">
                <a:solidFill>
                  <a:schemeClr val="hlink"/>
                </a:solidFill>
                <a:latin typeface="Lato"/>
                <a:ea typeface="Lato"/>
                <a:cs typeface="Lato"/>
                <a:sym typeface="Lato"/>
                <a:hlinkClick r:id="rId7"/>
              </a:rPr>
              <a:t>Woodcraft Folk</a:t>
            </a:r>
            <a:endParaRPr sz="1200">
              <a:solidFill>
                <a:schemeClr val="dk1"/>
              </a:solidFill>
              <a:latin typeface="Lato"/>
              <a:ea typeface="Lato"/>
              <a:cs typeface="Lato"/>
              <a:sym typeface="Lato"/>
            </a:endParaRPr>
          </a:p>
        </p:txBody>
      </p:sp>
      <p:sp>
        <p:nvSpPr>
          <p:cNvPr id="103" name="Google Shape;103;p18"/>
          <p:cNvSpPr txBox="1"/>
          <p:nvPr/>
        </p:nvSpPr>
        <p:spPr>
          <a:xfrm>
            <a:off x="4664125" y="234750"/>
            <a:ext cx="2852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solidFill>
                  <a:schemeClr val="lt1"/>
                </a:solidFill>
                <a:latin typeface="Lato"/>
                <a:ea typeface="Lato"/>
                <a:cs typeface="Lato"/>
                <a:sym typeface="Lato"/>
              </a:rPr>
              <a:t>Suitable for remote working </a:t>
            </a:r>
            <a:endParaRPr sz="1600">
              <a:solidFill>
                <a:srgbClr val="FFFFFF"/>
              </a:solidFill>
              <a:latin typeface="Lato"/>
              <a:ea typeface="Lato"/>
              <a:cs typeface="Lato"/>
              <a:sym typeface="Lato"/>
            </a:endParaRPr>
          </a:p>
        </p:txBody>
      </p:sp>
      <p:pic>
        <p:nvPicPr>
          <p:cNvPr id="104" name="Google Shape;104;p18"/>
          <p:cNvPicPr preferRelativeResize="0"/>
          <p:nvPr/>
        </p:nvPicPr>
        <p:blipFill>
          <a:blip r:embed="rId8">
            <a:alphaModFix/>
          </a:blip>
          <a:stretch>
            <a:fillRect/>
          </a:stretch>
        </p:blipFill>
        <p:spPr>
          <a:xfrm>
            <a:off x="4141419" y="234751"/>
            <a:ext cx="403981" cy="4311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9"/>
          <p:cNvSpPr txBox="1">
            <a:spLocks noGrp="1"/>
          </p:cNvSpPr>
          <p:nvPr>
            <p:ph type="title"/>
          </p:nvPr>
        </p:nvSpPr>
        <p:spPr>
          <a:xfrm>
            <a:off x="359575" y="205850"/>
            <a:ext cx="7341900" cy="546300"/>
          </a:xfrm>
          <a:prstGeom prst="rect">
            <a:avLst/>
          </a:prstGeom>
          <a:solidFill>
            <a:srgbClr val="00AEEF"/>
          </a:solidFill>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b="1">
                <a:solidFill>
                  <a:srgbClr val="FFFFFF"/>
                </a:solidFill>
                <a:latin typeface="Montserrat"/>
                <a:ea typeface="Montserrat"/>
                <a:cs typeface="Montserrat"/>
                <a:sym typeface="Montserrat"/>
              </a:rPr>
              <a:t>Talk like a pirate</a:t>
            </a:r>
            <a:endParaRPr b="1">
              <a:solidFill>
                <a:srgbClr val="FFFFFF"/>
              </a:solidFill>
              <a:latin typeface="Montserrat"/>
              <a:ea typeface="Montserrat"/>
              <a:cs typeface="Montserrat"/>
              <a:sym typeface="Montserrat"/>
            </a:endParaRPr>
          </a:p>
        </p:txBody>
      </p:sp>
      <p:sp>
        <p:nvSpPr>
          <p:cNvPr id="110" name="Google Shape;110;p19"/>
          <p:cNvSpPr txBox="1">
            <a:spLocks noGrp="1"/>
          </p:cNvSpPr>
          <p:nvPr>
            <p:ph type="body" idx="1"/>
          </p:nvPr>
        </p:nvSpPr>
        <p:spPr>
          <a:xfrm>
            <a:off x="4520050" y="1790299"/>
            <a:ext cx="4232100" cy="36222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400" b="1">
                <a:solidFill>
                  <a:schemeClr val="dk1"/>
                </a:solidFill>
                <a:highlight>
                  <a:schemeClr val="lt1"/>
                </a:highlight>
                <a:latin typeface="Lato"/>
                <a:ea typeface="Lato"/>
                <a:cs typeface="Lato"/>
                <a:sym typeface="Lato"/>
              </a:rPr>
              <a:t>Preparation needed:</a:t>
            </a:r>
            <a:r>
              <a:rPr lang="en" sz="1400" b="1">
                <a:solidFill>
                  <a:srgbClr val="FF0000"/>
                </a:solidFill>
                <a:highlight>
                  <a:schemeClr val="lt1"/>
                </a:highlight>
                <a:latin typeface="Lato"/>
                <a:ea typeface="Lato"/>
                <a:cs typeface="Lato"/>
                <a:sym typeface="Lato"/>
              </a:rPr>
              <a:t> </a:t>
            </a:r>
            <a:r>
              <a:rPr lang="en" sz="1400">
                <a:solidFill>
                  <a:srgbClr val="000000"/>
                </a:solidFill>
                <a:highlight>
                  <a:schemeClr val="lt1"/>
                </a:highlight>
                <a:latin typeface="Lato"/>
                <a:ea typeface="Lato"/>
                <a:cs typeface="Lato"/>
                <a:sym typeface="Lato"/>
              </a:rPr>
              <a:t>Planning time to pick the areas you want feedback on, session time to run the exercise and to take notes, review time and time to implement changes.</a:t>
            </a:r>
            <a:endParaRPr sz="1400" b="1">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What do you need for this: </a:t>
            </a:r>
            <a:r>
              <a:rPr lang="en" sz="1400">
                <a:solidFill>
                  <a:srgbClr val="000000"/>
                </a:solidFill>
                <a:highlight>
                  <a:schemeClr val="lt1"/>
                </a:highlight>
                <a:latin typeface="Lato"/>
                <a:ea typeface="Lato"/>
                <a:cs typeface="Lato"/>
                <a:sym typeface="Lato"/>
              </a:rPr>
              <a:t>A Zoom meeting or a face-to-face session.</a:t>
            </a:r>
            <a:r>
              <a:rPr lang="en" sz="1400">
                <a:solidFill>
                  <a:srgbClr val="000000"/>
                </a:solidFill>
                <a:highlight>
                  <a:srgbClr val="FFFFFF"/>
                </a:highlight>
                <a:latin typeface="Lato"/>
                <a:ea typeface="Lato"/>
                <a:cs typeface="Lato"/>
                <a:sym typeface="Lato"/>
              </a:rPr>
              <a:t> Someone to note down the feedback.</a:t>
            </a:r>
            <a:endParaRPr sz="1400">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Top tips for facilitating:</a:t>
            </a:r>
            <a:r>
              <a:rPr lang="en" sz="1400" i="1">
                <a:solidFill>
                  <a:schemeClr val="dk1"/>
                </a:solidFill>
                <a:highlight>
                  <a:srgbClr val="FFFFFF"/>
                </a:highlight>
                <a:latin typeface="Lato"/>
                <a:ea typeface="Lato"/>
                <a:cs typeface="Lato"/>
                <a:sym typeface="Lato"/>
              </a:rPr>
              <a:t> </a:t>
            </a:r>
            <a:r>
              <a:rPr lang="en" sz="1400">
                <a:solidFill>
                  <a:srgbClr val="000000"/>
                </a:solidFill>
                <a:highlight>
                  <a:schemeClr val="lt1"/>
                </a:highlight>
                <a:latin typeface="Lato"/>
                <a:ea typeface="Lato"/>
                <a:cs typeface="Lato"/>
                <a:sym typeface="Lato"/>
              </a:rPr>
              <a:t>Encourage participation by participating yourself. You could do another game beforehand to get the group engaged.</a:t>
            </a:r>
            <a:endParaRPr sz="1400">
              <a:solidFill>
                <a:schemeClr val="dk1"/>
              </a:solidFill>
              <a:highlight>
                <a:schemeClr val="lt1"/>
              </a:highlight>
              <a:latin typeface="Lato"/>
              <a:ea typeface="Lato"/>
              <a:cs typeface="Lato"/>
              <a:sym typeface="Lato"/>
            </a:endParaRPr>
          </a:p>
          <a:p>
            <a:pPr marL="0" lvl="0" indent="0" algn="l" rtl="0">
              <a:spcBef>
                <a:spcPts val="1600"/>
              </a:spcBef>
              <a:spcAft>
                <a:spcPts val="1600"/>
              </a:spcAft>
              <a:buNone/>
            </a:pPr>
            <a:endParaRPr sz="1300">
              <a:solidFill>
                <a:schemeClr val="dk1"/>
              </a:solidFill>
              <a:highlight>
                <a:schemeClr val="lt1"/>
              </a:highlight>
              <a:latin typeface="Lato"/>
              <a:ea typeface="Lato"/>
              <a:cs typeface="Lato"/>
              <a:sym typeface="Lato"/>
            </a:endParaRPr>
          </a:p>
        </p:txBody>
      </p:sp>
      <p:sp>
        <p:nvSpPr>
          <p:cNvPr id="111" name="Google Shape;111;p19"/>
          <p:cNvSpPr txBox="1"/>
          <p:nvPr/>
        </p:nvSpPr>
        <p:spPr>
          <a:xfrm>
            <a:off x="359575" y="803725"/>
            <a:ext cx="73419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b="1">
                <a:solidFill>
                  <a:schemeClr val="dk1"/>
                </a:solidFill>
                <a:highlight>
                  <a:schemeClr val="lt1"/>
                </a:highlight>
                <a:latin typeface="Lato"/>
                <a:ea typeface="Lato"/>
                <a:cs typeface="Lato"/>
                <a:sym typeface="Lato"/>
              </a:rPr>
              <a:t>Description: </a:t>
            </a:r>
            <a:r>
              <a:rPr lang="en">
                <a:solidFill>
                  <a:schemeClr val="dk1"/>
                </a:solidFill>
                <a:highlight>
                  <a:srgbClr val="FFFFFF"/>
                </a:highlight>
                <a:latin typeface="Lato"/>
                <a:ea typeface="Lato"/>
                <a:cs typeface="Lato"/>
                <a:sym typeface="Lato"/>
              </a:rPr>
              <a:t>A quick and easy way to share feedback via a game. Ask participants to share something that made them either say: Ohhhh (I really liked it), aarghh (I don’t like it) or  ohhhharghhh (it’s a mix).</a:t>
            </a:r>
            <a:endParaRPr>
              <a:solidFill>
                <a:schemeClr val="dk1"/>
              </a:solidFill>
              <a:highlight>
                <a:srgbClr val="FFFFFF"/>
              </a:highlight>
              <a:latin typeface="Lato"/>
              <a:ea typeface="Lato"/>
              <a:cs typeface="Lato"/>
              <a:sym typeface="Lato"/>
            </a:endParaRPr>
          </a:p>
        </p:txBody>
      </p:sp>
      <p:sp>
        <p:nvSpPr>
          <p:cNvPr id="112" name="Google Shape;112;p19"/>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rgbClr val="FFFFFF"/>
                </a:highlight>
                <a:latin typeface="Lato"/>
                <a:ea typeface="Lato"/>
                <a:cs typeface="Lato"/>
                <a:sym typeface="Lato"/>
              </a:rPr>
              <a:t>Simplicity level: </a:t>
            </a:r>
            <a:r>
              <a:rPr lang="en">
                <a:solidFill>
                  <a:schemeClr val="dk1"/>
                </a:solidFill>
                <a:highlight>
                  <a:schemeClr val="lt1"/>
                </a:highlight>
                <a:latin typeface="Lato"/>
                <a:ea typeface="Lato"/>
                <a:cs typeface="Lato"/>
                <a:sym typeface="Lato"/>
              </a:rPr>
              <a:t>Easy.</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Clr>
                <a:schemeClr val="dk1"/>
              </a:buClr>
              <a:buSzPts val="1100"/>
              <a:buFont typeface="Arial"/>
              <a:buNone/>
            </a:pPr>
            <a:r>
              <a:rPr lang="en" b="1">
                <a:solidFill>
                  <a:schemeClr val="dk1"/>
                </a:solidFill>
                <a:highlight>
                  <a:schemeClr val="lt1"/>
                </a:highlight>
                <a:latin typeface="Lato"/>
                <a:ea typeface="Lato"/>
                <a:cs typeface="Lato"/>
                <a:sym typeface="Lato"/>
              </a:rPr>
              <a:t>Type of evidence: </a:t>
            </a:r>
            <a:r>
              <a:rPr lang="en">
                <a:solidFill>
                  <a:schemeClr val="dk1"/>
                </a:solidFill>
                <a:highlight>
                  <a:schemeClr val="lt1"/>
                </a:highlight>
                <a:latin typeface="Lato"/>
                <a:ea typeface="Lato"/>
                <a:cs typeface="Lato"/>
                <a:sym typeface="Lato"/>
              </a:rPr>
              <a:t>Adhoc qualitative insights.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Benefits: </a:t>
            </a:r>
            <a:r>
              <a:rPr lang="en">
                <a:solidFill>
                  <a:schemeClr val="dk1"/>
                </a:solidFill>
                <a:highlight>
                  <a:schemeClr val="lt1"/>
                </a:highlight>
                <a:latin typeface="Lato"/>
                <a:ea typeface="Lato"/>
                <a:cs typeface="Lato"/>
                <a:sym typeface="Lato"/>
              </a:rPr>
              <a:t>Quick and easy feedback, interactive for participants.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Considerations</a:t>
            </a:r>
            <a:r>
              <a:rPr lang="en">
                <a:solidFill>
                  <a:schemeClr val="dk1"/>
                </a:solidFill>
                <a:highlight>
                  <a:srgbClr val="FFFFFF"/>
                </a:highlight>
                <a:latin typeface="Lato"/>
                <a:ea typeface="Lato"/>
                <a:cs typeface="Lato"/>
                <a:sym typeface="Lato"/>
              </a:rPr>
              <a:t>: </a:t>
            </a:r>
            <a:r>
              <a:rPr lang="en">
                <a:solidFill>
                  <a:schemeClr val="dk1"/>
                </a:solidFill>
                <a:highlight>
                  <a:schemeClr val="lt1"/>
                </a:highlight>
                <a:latin typeface="Lato"/>
                <a:ea typeface="Lato"/>
                <a:cs typeface="Lato"/>
                <a:sym typeface="Lato"/>
              </a:rPr>
              <a:t>Without further discussion, you will lack insights into why people feel that way. Some individuals may not feel comfortable explaining why in a group setting.</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1600"/>
              </a:spcAft>
              <a:buNone/>
            </a:pPr>
            <a:r>
              <a:rPr lang="en" b="1">
                <a:solidFill>
                  <a:schemeClr val="dk1"/>
                </a:solidFill>
                <a:highlight>
                  <a:schemeClr val="lt1"/>
                </a:highlight>
                <a:latin typeface="Lato"/>
                <a:ea typeface="Lato"/>
                <a:cs typeface="Lato"/>
                <a:sym typeface="Lato"/>
              </a:rPr>
              <a:t>When to use: </a:t>
            </a:r>
            <a:r>
              <a:rPr lang="en">
                <a:highlight>
                  <a:schemeClr val="lt1"/>
                </a:highlight>
                <a:latin typeface="Lato"/>
                <a:ea typeface="Lato"/>
                <a:cs typeface="Lato"/>
                <a:sym typeface="Lato"/>
              </a:rPr>
              <a:t>Regular intervals in line with your </a:t>
            </a:r>
            <a:r>
              <a:rPr lang="en">
                <a:solidFill>
                  <a:schemeClr val="dk1"/>
                </a:solidFill>
                <a:highlight>
                  <a:schemeClr val="lt1"/>
                </a:highlight>
                <a:latin typeface="Lato"/>
                <a:ea typeface="Lato"/>
                <a:cs typeface="Lato"/>
                <a:sym typeface="Lato"/>
              </a:rPr>
              <a:t>planning meetings.</a:t>
            </a:r>
            <a:endParaRPr>
              <a:highlight>
                <a:srgbClr val="FFFFFF"/>
              </a:highlight>
              <a:latin typeface="Lato"/>
              <a:ea typeface="Lato"/>
              <a:cs typeface="Lato"/>
              <a:sym typeface="Lato"/>
            </a:endParaRPr>
          </a:p>
        </p:txBody>
      </p:sp>
      <p:pic>
        <p:nvPicPr>
          <p:cNvPr id="113" name="Google Shape;113;p19"/>
          <p:cNvPicPr preferRelativeResize="0"/>
          <p:nvPr/>
        </p:nvPicPr>
        <p:blipFill>
          <a:blip r:embed="rId3">
            <a:alphaModFix/>
          </a:blip>
          <a:stretch>
            <a:fillRect/>
          </a:stretch>
        </p:blipFill>
        <p:spPr>
          <a:xfrm>
            <a:off x="7837750" y="493750"/>
            <a:ext cx="914400" cy="914400"/>
          </a:xfrm>
          <a:prstGeom prst="rect">
            <a:avLst/>
          </a:prstGeom>
          <a:noFill/>
          <a:ln>
            <a:noFill/>
          </a:ln>
        </p:spPr>
      </p:pic>
      <p:sp>
        <p:nvSpPr>
          <p:cNvPr id="114" name="Google Shape;114;p19"/>
          <p:cNvSpPr txBox="1"/>
          <p:nvPr/>
        </p:nvSpPr>
        <p:spPr>
          <a:xfrm>
            <a:off x="4664125" y="234750"/>
            <a:ext cx="2852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solidFill>
                  <a:schemeClr val="lt1"/>
                </a:solidFill>
                <a:latin typeface="Lato"/>
                <a:ea typeface="Lato"/>
                <a:cs typeface="Lato"/>
                <a:sym typeface="Lato"/>
              </a:rPr>
              <a:t>Suitable for remote working </a:t>
            </a:r>
            <a:endParaRPr sz="1600">
              <a:solidFill>
                <a:srgbClr val="FFFFFF"/>
              </a:solidFill>
              <a:latin typeface="Lato"/>
              <a:ea typeface="Lato"/>
              <a:cs typeface="Lato"/>
              <a:sym typeface="Lato"/>
            </a:endParaRPr>
          </a:p>
        </p:txBody>
      </p:sp>
      <p:pic>
        <p:nvPicPr>
          <p:cNvPr id="115" name="Google Shape;115;p19"/>
          <p:cNvPicPr preferRelativeResize="0"/>
          <p:nvPr/>
        </p:nvPicPr>
        <p:blipFill>
          <a:blip r:embed="rId4">
            <a:alphaModFix/>
          </a:blip>
          <a:stretch>
            <a:fillRect/>
          </a:stretch>
        </p:blipFill>
        <p:spPr>
          <a:xfrm>
            <a:off x="4141419" y="234751"/>
            <a:ext cx="403981" cy="431100"/>
          </a:xfrm>
          <a:prstGeom prst="rect">
            <a:avLst/>
          </a:prstGeom>
          <a:noFill/>
          <a:ln>
            <a:noFill/>
          </a:ln>
        </p:spPr>
      </p:pic>
      <p:sp>
        <p:nvSpPr>
          <p:cNvPr id="116" name="Google Shape;116;p19"/>
          <p:cNvSpPr txBox="1"/>
          <p:nvPr/>
        </p:nvSpPr>
        <p:spPr>
          <a:xfrm>
            <a:off x="5035450" y="5412500"/>
            <a:ext cx="32013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latin typeface="Lato"/>
                <a:ea typeface="Lato"/>
                <a:cs typeface="Lato"/>
                <a:sym typeface="Lato"/>
              </a:rPr>
              <a:t>Some content adapted from </a:t>
            </a:r>
            <a:r>
              <a:rPr lang="en" sz="1200" u="sng">
                <a:solidFill>
                  <a:schemeClr val="hlink"/>
                </a:solidFill>
                <a:latin typeface="Lato"/>
                <a:ea typeface="Lato"/>
                <a:cs typeface="Lato"/>
                <a:sym typeface="Lato"/>
                <a:hlinkClick r:id="rId5"/>
              </a:rPr>
              <a:t>Woodcraft Folk</a:t>
            </a:r>
            <a:endParaRPr sz="1200">
              <a:solidFill>
                <a:schemeClr val="dk1"/>
              </a:solidFill>
              <a:latin typeface="Lato"/>
              <a:ea typeface="Lato"/>
              <a:cs typeface="Lato"/>
              <a:sym typeface="Lat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0"/>
          <p:cNvSpPr txBox="1">
            <a:spLocks noGrp="1"/>
          </p:cNvSpPr>
          <p:nvPr>
            <p:ph type="title"/>
          </p:nvPr>
        </p:nvSpPr>
        <p:spPr>
          <a:xfrm>
            <a:off x="359575" y="205847"/>
            <a:ext cx="7217100" cy="546300"/>
          </a:xfrm>
          <a:prstGeom prst="rect">
            <a:avLst/>
          </a:prstGeom>
          <a:solidFill>
            <a:srgbClr val="00AEEF"/>
          </a:solidFill>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b="1">
                <a:solidFill>
                  <a:srgbClr val="FFFFFF"/>
                </a:solidFill>
                <a:latin typeface="Montserrat"/>
                <a:ea typeface="Montserrat"/>
                <a:cs typeface="Montserrat"/>
                <a:sym typeface="Montserrat"/>
              </a:rPr>
              <a:t>Picture voting</a:t>
            </a:r>
            <a:endParaRPr b="1">
              <a:solidFill>
                <a:srgbClr val="FFFFFF"/>
              </a:solidFill>
              <a:latin typeface="Montserrat"/>
              <a:ea typeface="Montserrat"/>
              <a:cs typeface="Montserrat"/>
              <a:sym typeface="Montserrat"/>
            </a:endParaRPr>
          </a:p>
        </p:txBody>
      </p:sp>
      <p:sp>
        <p:nvSpPr>
          <p:cNvPr id="122" name="Google Shape;122;p20"/>
          <p:cNvSpPr txBox="1">
            <a:spLocks noGrp="1"/>
          </p:cNvSpPr>
          <p:nvPr>
            <p:ph type="body" idx="1"/>
          </p:nvPr>
        </p:nvSpPr>
        <p:spPr>
          <a:xfrm>
            <a:off x="4520050" y="1790300"/>
            <a:ext cx="4232100" cy="36222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400" b="1">
                <a:solidFill>
                  <a:schemeClr val="dk1"/>
                </a:solidFill>
                <a:highlight>
                  <a:schemeClr val="lt1"/>
                </a:highlight>
                <a:latin typeface="Lato"/>
                <a:ea typeface="Lato"/>
                <a:cs typeface="Lato"/>
                <a:sym typeface="Lato"/>
              </a:rPr>
              <a:t>Preparation needed: </a:t>
            </a:r>
            <a:r>
              <a:rPr lang="en" sz="1400">
                <a:solidFill>
                  <a:schemeClr val="dk1"/>
                </a:solidFill>
                <a:highlight>
                  <a:schemeClr val="lt1"/>
                </a:highlight>
                <a:latin typeface="Lato"/>
                <a:ea typeface="Lato"/>
                <a:cs typeface="Lato"/>
                <a:sym typeface="Lato"/>
              </a:rPr>
              <a:t>Set up and planning time, voting sessions, review time, prioritisation and planning of changes, and feedback time.</a:t>
            </a:r>
            <a:endParaRPr sz="1400" b="1">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What do you need for this: </a:t>
            </a:r>
            <a:r>
              <a:rPr lang="en" sz="1400">
                <a:solidFill>
                  <a:srgbClr val="000000"/>
                </a:solidFill>
                <a:highlight>
                  <a:schemeClr val="lt1"/>
                </a:highlight>
                <a:latin typeface="Lato"/>
                <a:ea typeface="Lato"/>
                <a:cs typeface="Lato"/>
                <a:sym typeface="Lato"/>
              </a:rPr>
              <a:t>Photos (printed or shared online) and voting stickers.</a:t>
            </a:r>
            <a:endParaRPr sz="1400">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Top tips for facilitating:</a:t>
            </a:r>
            <a:r>
              <a:rPr lang="en" sz="1400" i="1">
                <a:solidFill>
                  <a:schemeClr val="dk1"/>
                </a:solidFill>
                <a:highlight>
                  <a:srgbClr val="FFFFFF"/>
                </a:highlight>
                <a:latin typeface="Lato"/>
                <a:ea typeface="Lato"/>
                <a:cs typeface="Lato"/>
                <a:sym typeface="Lato"/>
              </a:rPr>
              <a:t> </a:t>
            </a:r>
            <a:r>
              <a:rPr lang="en" sz="1400">
                <a:solidFill>
                  <a:schemeClr val="dk1"/>
                </a:solidFill>
                <a:highlight>
                  <a:schemeClr val="lt1"/>
                </a:highlight>
                <a:latin typeface="Lato"/>
                <a:ea typeface="Lato"/>
                <a:cs typeface="Lato"/>
                <a:sym typeface="Lato"/>
              </a:rPr>
              <a:t>Make sure to choose topics / issues that can be expressed using pictures. Use images that are clearly recognisable. Remind individuals that there isn’t a ‘right’ or ‘wrong’ answer, you are interested in their preferences.</a:t>
            </a:r>
            <a:endParaRPr sz="1400">
              <a:solidFill>
                <a:schemeClr val="dk1"/>
              </a:solidFill>
              <a:highlight>
                <a:schemeClr val="lt1"/>
              </a:highlight>
              <a:latin typeface="Lato"/>
              <a:ea typeface="Lato"/>
              <a:cs typeface="Lato"/>
              <a:sym typeface="Lato"/>
            </a:endParaRPr>
          </a:p>
          <a:p>
            <a:pPr marL="0" lvl="0" indent="0" algn="l" rtl="0">
              <a:spcBef>
                <a:spcPts val="1600"/>
              </a:spcBef>
              <a:spcAft>
                <a:spcPts val="1600"/>
              </a:spcAft>
              <a:buNone/>
            </a:pPr>
            <a:r>
              <a:rPr lang="en" sz="1400" b="1">
                <a:solidFill>
                  <a:schemeClr val="dk1"/>
                </a:solidFill>
                <a:highlight>
                  <a:schemeClr val="lt1"/>
                </a:highlight>
                <a:latin typeface="Lato"/>
                <a:ea typeface="Lato"/>
                <a:cs typeface="Lato"/>
                <a:sym typeface="Lato"/>
              </a:rPr>
              <a:t>Example:</a:t>
            </a:r>
            <a:r>
              <a:rPr lang="en" sz="1400">
                <a:solidFill>
                  <a:schemeClr val="dk1"/>
                </a:solidFill>
                <a:highlight>
                  <a:schemeClr val="lt1"/>
                </a:highlight>
                <a:latin typeface="Lato"/>
                <a:ea typeface="Lato"/>
                <a:cs typeface="Lato"/>
                <a:sym typeface="Lato"/>
              </a:rPr>
              <a:t> Discussing ideas for a new lunch club.</a:t>
            </a:r>
            <a:endParaRPr sz="1400">
              <a:solidFill>
                <a:schemeClr val="dk1"/>
              </a:solidFill>
              <a:highlight>
                <a:schemeClr val="lt1"/>
              </a:highlight>
              <a:latin typeface="Lato"/>
              <a:ea typeface="Lato"/>
              <a:cs typeface="Lato"/>
              <a:sym typeface="Lato"/>
            </a:endParaRPr>
          </a:p>
        </p:txBody>
      </p:sp>
      <p:sp>
        <p:nvSpPr>
          <p:cNvPr id="123" name="Google Shape;123;p20"/>
          <p:cNvSpPr txBox="1"/>
          <p:nvPr/>
        </p:nvSpPr>
        <p:spPr>
          <a:xfrm>
            <a:off x="359575" y="803736"/>
            <a:ext cx="72171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b="1">
                <a:solidFill>
                  <a:schemeClr val="dk1"/>
                </a:solidFill>
                <a:highlight>
                  <a:schemeClr val="lt1"/>
                </a:highlight>
                <a:latin typeface="Lato"/>
                <a:ea typeface="Lato"/>
                <a:cs typeface="Lato"/>
                <a:sym typeface="Lato"/>
              </a:rPr>
              <a:t>Description: </a:t>
            </a:r>
            <a:r>
              <a:rPr lang="en" b="1">
                <a:solidFill>
                  <a:schemeClr val="dk1"/>
                </a:solidFill>
                <a:highlight>
                  <a:srgbClr val="FFFFFF"/>
                </a:highlight>
                <a:latin typeface="Lato"/>
                <a:ea typeface="Lato"/>
                <a:cs typeface="Lato"/>
                <a:sym typeface="Lato"/>
              </a:rPr>
              <a:t> </a:t>
            </a:r>
            <a:r>
              <a:rPr lang="en">
                <a:solidFill>
                  <a:schemeClr val="dk1"/>
                </a:solidFill>
                <a:highlight>
                  <a:srgbClr val="FFFFFF"/>
                </a:highlight>
                <a:latin typeface="Lato"/>
                <a:ea typeface="Lato"/>
                <a:cs typeface="Lato"/>
                <a:sym typeface="Lato"/>
              </a:rPr>
              <a:t>Individuals</a:t>
            </a:r>
            <a:r>
              <a:rPr lang="en" b="1">
                <a:solidFill>
                  <a:schemeClr val="dk1"/>
                </a:solidFill>
                <a:highlight>
                  <a:srgbClr val="FFFFFF"/>
                </a:highlight>
                <a:latin typeface="Lato"/>
                <a:ea typeface="Lato"/>
                <a:cs typeface="Lato"/>
                <a:sym typeface="Lato"/>
              </a:rPr>
              <a:t> </a:t>
            </a:r>
            <a:r>
              <a:rPr lang="en">
                <a:solidFill>
                  <a:schemeClr val="dk1"/>
                </a:solidFill>
                <a:highlight>
                  <a:srgbClr val="FFFFFF"/>
                </a:highlight>
                <a:latin typeface="Lato"/>
                <a:ea typeface="Lato"/>
                <a:cs typeface="Lato"/>
                <a:sym typeface="Lato"/>
              </a:rPr>
              <a:t>vote on a range of visual choices around a particular question or issue by attaching stickers to their chosen answer. This could be done in person or done remotely using whiteboard software.</a:t>
            </a:r>
            <a:endParaRPr>
              <a:solidFill>
                <a:schemeClr val="dk1"/>
              </a:solidFill>
              <a:highlight>
                <a:srgbClr val="FFFFFF"/>
              </a:highlight>
              <a:latin typeface="Lato"/>
              <a:ea typeface="Lato"/>
              <a:cs typeface="Lato"/>
              <a:sym typeface="Lato"/>
            </a:endParaRPr>
          </a:p>
        </p:txBody>
      </p:sp>
      <p:sp>
        <p:nvSpPr>
          <p:cNvPr id="124" name="Google Shape;124;p20"/>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rgbClr val="FFFFFF"/>
                </a:highlight>
                <a:latin typeface="Lato"/>
                <a:ea typeface="Lato"/>
                <a:cs typeface="Lato"/>
                <a:sym typeface="Lato"/>
              </a:rPr>
              <a:t>Simplicity level: </a:t>
            </a:r>
            <a:r>
              <a:rPr lang="en">
                <a:solidFill>
                  <a:schemeClr val="dk1"/>
                </a:solidFill>
                <a:highlight>
                  <a:schemeClr val="lt1"/>
                </a:highlight>
                <a:latin typeface="Lato"/>
                <a:ea typeface="Lato"/>
                <a:cs typeface="Lato"/>
                <a:sym typeface="Lato"/>
              </a:rPr>
              <a:t>Easy.</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Clr>
                <a:schemeClr val="dk1"/>
              </a:buClr>
              <a:buSzPts val="1100"/>
              <a:buFont typeface="Arial"/>
              <a:buNone/>
            </a:pPr>
            <a:r>
              <a:rPr lang="en" b="1">
                <a:solidFill>
                  <a:schemeClr val="dk1"/>
                </a:solidFill>
                <a:highlight>
                  <a:schemeClr val="lt1"/>
                </a:highlight>
                <a:latin typeface="Lato"/>
                <a:ea typeface="Lato"/>
                <a:cs typeface="Lato"/>
                <a:sym typeface="Lato"/>
              </a:rPr>
              <a:t>Type of evidence: </a:t>
            </a:r>
            <a:r>
              <a:rPr lang="en">
                <a:solidFill>
                  <a:schemeClr val="dk1"/>
                </a:solidFill>
                <a:highlight>
                  <a:schemeClr val="lt1"/>
                </a:highlight>
                <a:latin typeface="Lato"/>
                <a:ea typeface="Lato"/>
                <a:cs typeface="Lato"/>
                <a:sym typeface="Lato"/>
              </a:rPr>
              <a:t>Ad-hoc qualitative insights.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Benefits: </a:t>
            </a:r>
            <a:r>
              <a:rPr lang="en">
                <a:highlight>
                  <a:schemeClr val="lt1"/>
                </a:highlight>
                <a:latin typeface="Lato"/>
                <a:ea typeface="Lato"/>
                <a:cs typeface="Lato"/>
                <a:sym typeface="Lato"/>
              </a:rPr>
              <a:t>Provides quick insights into preferences, can help you to make changes easily.</a:t>
            </a:r>
            <a:endParaRPr>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Considerations</a:t>
            </a:r>
            <a:r>
              <a:rPr lang="en">
                <a:solidFill>
                  <a:schemeClr val="dk1"/>
                </a:solidFill>
                <a:highlight>
                  <a:srgbClr val="FFFFFF"/>
                </a:highlight>
                <a:latin typeface="Lato"/>
                <a:ea typeface="Lato"/>
                <a:cs typeface="Lato"/>
                <a:sym typeface="Lato"/>
              </a:rPr>
              <a:t>: </a:t>
            </a:r>
            <a:r>
              <a:rPr lang="en">
                <a:highlight>
                  <a:schemeClr val="lt1"/>
                </a:highlight>
                <a:latin typeface="Lato"/>
                <a:ea typeface="Lato"/>
                <a:cs typeface="Lato"/>
                <a:sym typeface="Lato"/>
              </a:rPr>
              <a:t>Decide whether to do this 1-on-1 or in a group setting.</a:t>
            </a:r>
            <a:endParaRPr>
              <a:highlight>
                <a:srgbClr val="FFFFFF"/>
              </a:highlight>
              <a:latin typeface="Lato"/>
              <a:ea typeface="Lato"/>
              <a:cs typeface="Lato"/>
              <a:sym typeface="Lato"/>
            </a:endParaRPr>
          </a:p>
          <a:p>
            <a:pPr marL="0" lvl="0" indent="0" algn="l" rtl="0">
              <a:lnSpc>
                <a:spcPct val="115000"/>
              </a:lnSpc>
              <a:spcBef>
                <a:spcPts val="1600"/>
              </a:spcBef>
              <a:spcAft>
                <a:spcPts val="1600"/>
              </a:spcAft>
              <a:buNone/>
            </a:pPr>
            <a:r>
              <a:rPr lang="en" b="1">
                <a:solidFill>
                  <a:schemeClr val="dk1"/>
                </a:solidFill>
                <a:highlight>
                  <a:schemeClr val="lt1"/>
                </a:highlight>
                <a:latin typeface="Lato"/>
                <a:ea typeface="Lato"/>
                <a:cs typeface="Lato"/>
                <a:sym typeface="Lato"/>
              </a:rPr>
              <a:t>When to use: </a:t>
            </a:r>
            <a:r>
              <a:rPr lang="en">
                <a:solidFill>
                  <a:schemeClr val="dk1"/>
                </a:solidFill>
                <a:highlight>
                  <a:schemeClr val="lt1"/>
                </a:highlight>
                <a:latin typeface="Lato"/>
                <a:ea typeface="Lato"/>
                <a:cs typeface="Lato"/>
                <a:sym typeface="Lato"/>
              </a:rPr>
              <a:t>Regular intervals or in line with your planning meetings.</a:t>
            </a:r>
            <a:endParaRPr>
              <a:solidFill>
                <a:schemeClr val="dk1"/>
              </a:solidFill>
              <a:highlight>
                <a:srgbClr val="FFFFFF"/>
              </a:highlight>
              <a:latin typeface="Lato"/>
              <a:ea typeface="Lato"/>
              <a:cs typeface="Lato"/>
              <a:sym typeface="Lato"/>
            </a:endParaRPr>
          </a:p>
        </p:txBody>
      </p:sp>
      <p:sp>
        <p:nvSpPr>
          <p:cNvPr id="125" name="Google Shape;125;p20"/>
          <p:cNvSpPr txBox="1"/>
          <p:nvPr/>
        </p:nvSpPr>
        <p:spPr>
          <a:xfrm>
            <a:off x="5136100" y="5345700"/>
            <a:ext cx="30000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highlight>
                  <a:srgbClr val="FFFFFF"/>
                </a:highlight>
                <a:latin typeface="Lato"/>
                <a:ea typeface="Lato"/>
                <a:cs typeface="Lato"/>
                <a:sym typeface="Lato"/>
              </a:rPr>
              <a:t>Some content adapted from </a:t>
            </a:r>
            <a:r>
              <a:rPr lang="en" sz="1200" u="sng">
                <a:solidFill>
                  <a:schemeClr val="hlink"/>
                </a:solidFill>
                <a:highlight>
                  <a:srgbClr val="FFFFFF"/>
                </a:highlight>
                <a:latin typeface="Lato"/>
                <a:ea typeface="Lato"/>
                <a:cs typeface="Lato"/>
                <a:sym typeface="Lato"/>
                <a:hlinkClick r:id="rId3"/>
              </a:rPr>
              <a:t>Sheffield Kids</a:t>
            </a:r>
            <a:endParaRPr sz="1200">
              <a:latin typeface="Lato"/>
              <a:ea typeface="Lato"/>
              <a:cs typeface="Lato"/>
              <a:sym typeface="Lato"/>
            </a:endParaRPr>
          </a:p>
        </p:txBody>
      </p:sp>
      <p:sp>
        <p:nvSpPr>
          <p:cNvPr id="126" name="Google Shape;126;p20"/>
          <p:cNvSpPr txBox="1"/>
          <p:nvPr/>
        </p:nvSpPr>
        <p:spPr>
          <a:xfrm>
            <a:off x="4664125" y="234750"/>
            <a:ext cx="2852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solidFill>
                  <a:schemeClr val="lt1"/>
                </a:solidFill>
                <a:latin typeface="Lato"/>
                <a:ea typeface="Lato"/>
                <a:cs typeface="Lato"/>
                <a:sym typeface="Lato"/>
              </a:rPr>
              <a:t>Suitable for remote working </a:t>
            </a:r>
            <a:endParaRPr sz="1600">
              <a:solidFill>
                <a:srgbClr val="FFFFFF"/>
              </a:solidFill>
              <a:latin typeface="Lato"/>
              <a:ea typeface="Lato"/>
              <a:cs typeface="Lato"/>
              <a:sym typeface="Lato"/>
            </a:endParaRPr>
          </a:p>
        </p:txBody>
      </p:sp>
      <p:pic>
        <p:nvPicPr>
          <p:cNvPr id="127" name="Google Shape;127;p20"/>
          <p:cNvPicPr preferRelativeResize="0"/>
          <p:nvPr/>
        </p:nvPicPr>
        <p:blipFill>
          <a:blip r:embed="rId4">
            <a:alphaModFix/>
          </a:blip>
          <a:stretch>
            <a:fillRect/>
          </a:stretch>
        </p:blipFill>
        <p:spPr>
          <a:xfrm>
            <a:off x="4141419" y="234751"/>
            <a:ext cx="403981" cy="431100"/>
          </a:xfrm>
          <a:prstGeom prst="rect">
            <a:avLst/>
          </a:prstGeom>
          <a:noFill/>
          <a:ln>
            <a:noFill/>
          </a:ln>
        </p:spPr>
      </p:pic>
      <p:pic>
        <p:nvPicPr>
          <p:cNvPr id="128" name="Google Shape;128;p20"/>
          <p:cNvPicPr preferRelativeResize="0"/>
          <p:nvPr/>
        </p:nvPicPr>
        <p:blipFill>
          <a:blip r:embed="rId5">
            <a:alphaModFix/>
          </a:blip>
          <a:stretch>
            <a:fillRect/>
          </a:stretch>
        </p:blipFill>
        <p:spPr>
          <a:xfrm>
            <a:off x="7742950" y="431875"/>
            <a:ext cx="1009200" cy="10092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1"/>
          <p:cNvSpPr txBox="1">
            <a:spLocks noGrp="1"/>
          </p:cNvSpPr>
          <p:nvPr>
            <p:ph type="title"/>
          </p:nvPr>
        </p:nvSpPr>
        <p:spPr>
          <a:xfrm>
            <a:off x="359575" y="205847"/>
            <a:ext cx="7217100" cy="546300"/>
          </a:xfrm>
          <a:prstGeom prst="rect">
            <a:avLst/>
          </a:prstGeom>
          <a:solidFill>
            <a:srgbClr val="00AEEF"/>
          </a:solidFill>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b="1">
                <a:solidFill>
                  <a:srgbClr val="FFFFFF"/>
                </a:solidFill>
                <a:latin typeface="Montserrat"/>
                <a:ea typeface="Montserrat"/>
                <a:cs typeface="Montserrat"/>
                <a:sym typeface="Montserrat"/>
              </a:rPr>
              <a:t>Timelines</a:t>
            </a:r>
            <a:endParaRPr b="1">
              <a:solidFill>
                <a:srgbClr val="FFFFFF"/>
              </a:solidFill>
              <a:latin typeface="Montserrat"/>
              <a:ea typeface="Montserrat"/>
              <a:cs typeface="Montserrat"/>
              <a:sym typeface="Montserrat"/>
            </a:endParaRPr>
          </a:p>
        </p:txBody>
      </p:sp>
      <p:sp>
        <p:nvSpPr>
          <p:cNvPr id="134" name="Google Shape;134;p21"/>
          <p:cNvSpPr txBox="1">
            <a:spLocks noGrp="1"/>
          </p:cNvSpPr>
          <p:nvPr>
            <p:ph type="body" idx="1"/>
          </p:nvPr>
        </p:nvSpPr>
        <p:spPr>
          <a:xfrm>
            <a:off x="4520050" y="1790299"/>
            <a:ext cx="4232100" cy="36222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400" b="1">
                <a:solidFill>
                  <a:schemeClr val="dk1"/>
                </a:solidFill>
                <a:highlight>
                  <a:schemeClr val="lt1"/>
                </a:highlight>
                <a:latin typeface="Lato"/>
                <a:ea typeface="Lato"/>
                <a:cs typeface="Lato"/>
                <a:sym typeface="Lato"/>
              </a:rPr>
              <a:t>Preparation needed: </a:t>
            </a:r>
            <a:r>
              <a:rPr lang="en" sz="1400">
                <a:solidFill>
                  <a:schemeClr val="dk1"/>
                </a:solidFill>
                <a:highlight>
                  <a:schemeClr val="lt1"/>
                </a:highlight>
                <a:latin typeface="Lato"/>
                <a:ea typeface="Lato"/>
                <a:cs typeface="Lato"/>
                <a:sym typeface="Lato"/>
              </a:rPr>
              <a:t>Time to set up timeline and think about prompt questions, coordinating session dates.</a:t>
            </a:r>
            <a:endParaRPr sz="1400" b="1">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What do you need for this: </a:t>
            </a:r>
            <a:r>
              <a:rPr lang="en" sz="1400">
                <a:solidFill>
                  <a:schemeClr val="dk1"/>
                </a:solidFill>
                <a:highlight>
                  <a:schemeClr val="lt1"/>
                </a:highlight>
                <a:latin typeface="Lato"/>
                <a:ea typeface="Lato"/>
                <a:cs typeface="Lato"/>
                <a:sym typeface="Lato"/>
              </a:rPr>
              <a:t>Paper and pens or an online whiteboard (</a:t>
            </a:r>
            <a:r>
              <a:rPr lang="en" sz="1400" u="sng">
                <a:solidFill>
                  <a:schemeClr val="accent5"/>
                </a:solidFill>
                <a:highlight>
                  <a:schemeClr val="lt1"/>
                </a:highlight>
                <a:latin typeface="Lato"/>
                <a:ea typeface="Lato"/>
                <a:cs typeface="Lato"/>
                <a:sym typeface="Lato"/>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Miro,</a:t>
            </a:r>
            <a:r>
              <a:rPr lang="en" sz="1400">
                <a:solidFill>
                  <a:schemeClr val="dk1"/>
                </a:solidFill>
                <a:highlight>
                  <a:schemeClr val="lt1"/>
                </a:highlight>
                <a:latin typeface="Lato"/>
                <a:ea typeface="Lato"/>
                <a:cs typeface="Lato"/>
                <a:sym typeface="Lato"/>
              </a:rPr>
              <a:t> </a:t>
            </a:r>
            <a:r>
              <a:rPr lang="en" sz="1400" u="sng">
                <a:solidFill>
                  <a:schemeClr val="accent5"/>
                </a:solidFill>
                <a:highlight>
                  <a:schemeClr val="lt1"/>
                </a:highlight>
                <a:latin typeface="Lato"/>
                <a:ea typeface="Lato"/>
                <a:cs typeface="Lato"/>
                <a:sym typeface="Lato"/>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Jamboard</a:t>
            </a:r>
            <a:r>
              <a:rPr lang="en" sz="1400">
                <a:solidFill>
                  <a:schemeClr val="dk1"/>
                </a:solidFill>
                <a:highlight>
                  <a:schemeClr val="lt1"/>
                </a:highlight>
                <a:latin typeface="Lato"/>
                <a:ea typeface="Lato"/>
                <a:cs typeface="Lato"/>
                <a:sym typeface="Lato"/>
              </a:rPr>
              <a:t>, </a:t>
            </a:r>
            <a:r>
              <a:rPr lang="en" sz="1400" u="sng">
                <a:solidFill>
                  <a:schemeClr val="accent5"/>
                </a:solidFill>
                <a:highlight>
                  <a:schemeClr val="lt1"/>
                </a:highlight>
                <a:latin typeface="Lato"/>
                <a:ea typeface="Lato"/>
                <a:cs typeface="Lato"/>
                <a:sym typeface="Lato"/>
                <a:hlinkClick r:id="rId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Mural</a:t>
            </a:r>
            <a:r>
              <a:rPr lang="en" sz="1400">
                <a:solidFill>
                  <a:schemeClr val="dk1"/>
                </a:solidFill>
                <a:highlight>
                  <a:schemeClr val="lt1"/>
                </a:highlight>
                <a:latin typeface="Lato"/>
                <a:ea typeface="Lato"/>
                <a:cs typeface="Lato"/>
                <a:sym typeface="Lato"/>
              </a:rPr>
              <a:t>).</a:t>
            </a:r>
            <a:endParaRPr sz="1400">
              <a:solidFill>
                <a:schemeClr val="dk1"/>
              </a:solidFill>
              <a:highlight>
                <a:srgbClr val="FFFFFF"/>
              </a:highlight>
              <a:latin typeface="Lato"/>
              <a:ea typeface="Lato"/>
              <a:cs typeface="Lato"/>
              <a:sym typeface="Lato"/>
            </a:endParaRPr>
          </a:p>
          <a:p>
            <a:pPr marL="0" lvl="0" indent="0" algn="l" rtl="0">
              <a:spcBef>
                <a:spcPts val="1600"/>
              </a:spcBef>
              <a:spcAft>
                <a:spcPts val="1600"/>
              </a:spcAft>
              <a:buNone/>
            </a:pPr>
            <a:r>
              <a:rPr lang="en" sz="1400" b="1">
                <a:solidFill>
                  <a:srgbClr val="000000"/>
                </a:solidFill>
                <a:highlight>
                  <a:srgbClr val="FFFFFF"/>
                </a:highlight>
                <a:latin typeface="Lato"/>
                <a:ea typeface="Lato"/>
                <a:cs typeface="Lato"/>
                <a:sym typeface="Lato"/>
              </a:rPr>
              <a:t>Top tips for facilitating:</a:t>
            </a:r>
            <a:r>
              <a:rPr lang="en" sz="1400" i="1">
                <a:solidFill>
                  <a:schemeClr val="dk1"/>
                </a:solidFill>
                <a:highlight>
                  <a:srgbClr val="FFFFFF"/>
                </a:highlight>
                <a:latin typeface="Lato"/>
                <a:ea typeface="Lato"/>
                <a:cs typeface="Lato"/>
                <a:sym typeface="Lato"/>
              </a:rPr>
              <a:t> </a:t>
            </a:r>
            <a:r>
              <a:rPr lang="en" sz="1400">
                <a:solidFill>
                  <a:schemeClr val="dk1"/>
                </a:solidFill>
                <a:highlight>
                  <a:schemeClr val="lt1"/>
                </a:highlight>
                <a:latin typeface="Lato"/>
                <a:ea typeface="Lato"/>
                <a:cs typeface="Lato"/>
                <a:sym typeface="Lato"/>
              </a:rPr>
              <a:t>The timeline is likely to be wavy, as users may have enjoyed some activities more than others. Encourage the individuals to share feedback and key points. If you have feedback from the individual in other formats, it could be useful to share those as prompts.</a:t>
            </a:r>
            <a:endParaRPr sz="1400" b="1">
              <a:solidFill>
                <a:srgbClr val="000000"/>
              </a:solidFill>
              <a:latin typeface="Lato"/>
              <a:ea typeface="Lato"/>
              <a:cs typeface="Lato"/>
              <a:sym typeface="Lato"/>
            </a:endParaRPr>
          </a:p>
        </p:txBody>
      </p:sp>
      <p:sp>
        <p:nvSpPr>
          <p:cNvPr id="135" name="Google Shape;135;p21"/>
          <p:cNvSpPr txBox="1"/>
          <p:nvPr/>
        </p:nvSpPr>
        <p:spPr>
          <a:xfrm>
            <a:off x="359575" y="803736"/>
            <a:ext cx="72171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b="1">
                <a:solidFill>
                  <a:schemeClr val="dk1"/>
                </a:solidFill>
                <a:highlight>
                  <a:schemeClr val="lt1"/>
                </a:highlight>
                <a:latin typeface="Lato"/>
                <a:ea typeface="Lato"/>
                <a:cs typeface="Lato"/>
                <a:sym typeface="Lato"/>
              </a:rPr>
              <a:t>Description: </a:t>
            </a:r>
            <a:r>
              <a:rPr lang="en">
                <a:solidFill>
                  <a:schemeClr val="dk1"/>
                </a:solidFill>
                <a:highlight>
                  <a:srgbClr val="FFFFFF"/>
                </a:highlight>
                <a:latin typeface="Lato"/>
                <a:ea typeface="Lato"/>
                <a:cs typeface="Lato"/>
                <a:sym typeface="Lato"/>
              </a:rPr>
              <a:t>Explore an individual’s feelings over time. Draw a line in the middle of a page, mark the activities within the programme or times of day and ask participants to draw a line of how the felt about the activity. Positive above the line and negative below the line. </a:t>
            </a:r>
            <a:endParaRPr>
              <a:solidFill>
                <a:schemeClr val="dk1"/>
              </a:solidFill>
              <a:highlight>
                <a:srgbClr val="FFFFFF"/>
              </a:highlight>
              <a:latin typeface="Lato"/>
              <a:ea typeface="Lato"/>
              <a:cs typeface="Lato"/>
              <a:sym typeface="Lato"/>
            </a:endParaRPr>
          </a:p>
        </p:txBody>
      </p:sp>
      <p:sp>
        <p:nvSpPr>
          <p:cNvPr id="136" name="Google Shape;136;p21"/>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rgbClr val="FFFFFF"/>
                </a:highlight>
                <a:latin typeface="Lato"/>
                <a:ea typeface="Lato"/>
                <a:cs typeface="Lato"/>
                <a:sym typeface="Lato"/>
              </a:rPr>
              <a:t>Simplicity level: </a:t>
            </a:r>
            <a:r>
              <a:rPr lang="en">
                <a:solidFill>
                  <a:schemeClr val="dk1"/>
                </a:solidFill>
                <a:highlight>
                  <a:schemeClr val="lt1"/>
                </a:highlight>
                <a:latin typeface="Lato"/>
                <a:ea typeface="Lato"/>
                <a:cs typeface="Lato"/>
                <a:sym typeface="Lato"/>
              </a:rPr>
              <a:t>Easy.</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Scale of evidence: </a:t>
            </a:r>
            <a:r>
              <a:rPr lang="en">
                <a:solidFill>
                  <a:schemeClr val="dk1"/>
                </a:solidFill>
                <a:highlight>
                  <a:schemeClr val="lt1"/>
                </a:highlight>
                <a:latin typeface="Lato"/>
                <a:ea typeface="Lato"/>
                <a:cs typeface="Lato"/>
                <a:sym typeface="Lato"/>
              </a:rPr>
              <a:t>In-depth qualitative insights.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Benefits: </a:t>
            </a:r>
            <a:r>
              <a:rPr lang="en">
                <a:solidFill>
                  <a:schemeClr val="dk1"/>
                </a:solidFill>
                <a:highlight>
                  <a:srgbClr val="FFFFFF"/>
                </a:highlight>
                <a:latin typeface="Lato"/>
                <a:ea typeface="Lato"/>
                <a:cs typeface="Lato"/>
                <a:sym typeface="Lato"/>
              </a:rPr>
              <a:t>Explore what people think across different points during their engagement.</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Considerations</a:t>
            </a:r>
            <a:r>
              <a:rPr lang="en">
                <a:solidFill>
                  <a:schemeClr val="dk1"/>
                </a:solidFill>
                <a:highlight>
                  <a:srgbClr val="FFFFFF"/>
                </a:highlight>
                <a:latin typeface="Lato"/>
                <a:ea typeface="Lato"/>
                <a:cs typeface="Lato"/>
                <a:sym typeface="Lato"/>
              </a:rPr>
              <a:t>: Hard to aggregate the data.</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1600"/>
              </a:spcAft>
              <a:buNone/>
            </a:pPr>
            <a:r>
              <a:rPr lang="en" b="1">
                <a:solidFill>
                  <a:schemeClr val="dk1"/>
                </a:solidFill>
                <a:highlight>
                  <a:schemeClr val="lt1"/>
                </a:highlight>
                <a:latin typeface="Lato"/>
                <a:ea typeface="Lato"/>
                <a:cs typeface="Lato"/>
                <a:sym typeface="Lato"/>
              </a:rPr>
              <a:t>When to use: </a:t>
            </a:r>
            <a:r>
              <a:rPr lang="en">
                <a:solidFill>
                  <a:schemeClr val="dk1"/>
                </a:solidFill>
                <a:highlight>
                  <a:schemeClr val="lt1"/>
                </a:highlight>
                <a:latin typeface="Lato"/>
                <a:ea typeface="Lato"/>
                <a:cs typeface="Lato"/>
                <a:sym typeface="Lato"/>
              </a:rPr>
              <a:t>It explores change over time, so use the method at the start and the end of engagement. Regular intervals may be more appropriate for longer-term engagement.</a:t>
            </a:r>
            <a:endParaRPr>
              <a:solidFill>
                <a:schemeClr val="dk1"/>
              </a:solidFill>
              <a:highlight>
                <a:srgbClr val="FFFFFF"/>
              </a:highlight>
              <a:latin typeface="Lato"/>
              <a:ea typeface="Lato"/>
              <a:cs typeface="Lato"/>
              <a:sym typeface="Lato"/>
            </a:endParaRPr>
          </a:p>
        </p:txBody>
      </p:sp>
      <p:sp>
        <p:nvSpPr>
          <p:cNvPr id="137" name="Google Shape;137;p21"/>
          <p:cNvSpPr txBox="1"/>
          <p:nvPr/>
        </p:nvSpPr>
        <p:spPr>
          <a:xfrm>
            <a:off x="5145550" y="5345700"/>
            <a:ext cx="29811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latin typeface="Lato"/>
                <a:ea typeface="Lato"/>
                <a:cs typeface="Lato"/>
                <a:sym typeface="Lato"/>
              </a:rPr>
              <a:t>Some content adapted from </a:t>
            </a:r>
            <a:r>
              <a:rPr lang="en" sz="1200" u="sng">
                <a:solidFill>
                  <a:schemeClr val="hlink"/>
                </a:solidFill>
                <a:latin typeface="Lato"/>
                <a:ea typeface="Lato"/>
                <a:cs typeface="Lato"/>
                <a:sym typeface="Lato"/>
                <a:hlinkClick r:id="rId6"/>
              </a:rPr>
              <a:t>NCVO</a:t>
            </a:r>
            <a:endParaRPr sz="1200">
              <a:latin typeface="Lato"/>
              <a:ea typeface="Lato"/>
              <a:cs typeface="Lato"/>
              <a:sym typeface="Lato"/>
            </a:endParaRPr>
          </a:p>
        </p:txBody>
      </p:sp>
      <p:pic>
        <p:nvPicPr>
          <p:cNvPr id="138" name="Google Shape;138;p21"/>
          <p:cNvPicPr preferRelativeResize="0"/>
          <p:nvPr/>
        </p:nvPicPr>
        <p:blipFill rotWithShape="1">
          <a:blip r:embed="rId7">
            <a:alphaModFix/>
          </a:blip>
          <a:srcRect l="6923" t="16950" r="19660"/>
          <a:stretch/>
        </p:blipFill>
        <p:spPr>
          <a:xfrm>
            <a:off x="7778550" y="446250"/>
            <a:ext cx="973600" cy="110137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C50681D282E04A8541398C8535A0AF" ma:contentTypeVersion="6" ma:contentTypeDescription="Create a new document." ma:contentTypeScope="" ma:versionID="75d2c3e06d2b08840f486dd2f2ad4081">
  <xsd:schema xmlns:xsd="http://www.w3.org/2001/XMLSchema" xmlns:xs="http://www.w3.org/2001/XMLSchema" xmlns:p="http://schemas.microsoft.com/office/2006/metadata/properties" xmlns:ns2="e0b47db7-e688-46d7-a0dc-433f2e23629d" xmlns:ns3="b5847b09-7ca1-44de-b230-3da061d7d8ff" targetNamespace="http://schemas.microsoft.com/office/2006/metadata/properties" ma:root="true" ma:fieldsID="1ae3e3949dcafbfb2da0e6f99e63d9e9" ns2:_="" ns3:_="">
    <xsd:import namespace="e0b47db7-e688-46d7-a0dc-433f2e23629d"/>
    <xsd:import namespace="b5847b09-7ca1-44de-b230-3da061d7d8f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b47db7-e688-46d7-a0dc-433f2e2362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5847b09-7ca1-44de-b230-3da061d7d8f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1AD6AEA-E7BA-4F9B-BBD1-622884119BA9}"/>
</file>

<file path=customXml/itemProps2.xml><?xml version="1.0" encoding="utf-8"?>
<ds:datastoreItem xmlns:ds="http://schemas.openxmlformats.org/officeDocument/2006/customXml" ds:itemID="{305ECB58-17FB-4EAE-939D-4BB67D9497D4}"/>
</file>

<file path=customXml/itemProps3.xml><?xml version="1.0" encoding="utf-8"?>
<ds:datastoreItem xmlns:ds="http://schemas.openxmlformats.org/officeDocument/2006/customXml" ds:itemID="{8FA1D756-47B2-4EC8-884E-33953B12B9A2}"/>
</file>

<file path=docProps/app.xml><?xml version="1.0" encoding="utf-8"?>
<Properties xmlns="http://schemas.openxmlformats.org/officeDocument/2006/extended-properties" xmlns:vt="http://schemas.openxmlformats.org/officeDocument/2006/docPropsVTypes">
  <TotalTime>0</TotalTime>
  <Words>3044</Words>
  <Application>Microsoft Office PowerPoint</Application>
  <PresentationFormat>On-screen Show (16:10)</PresentationFormat>
  <Paragraphs>173</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Montserrat</vt:lpstr>
      <vt:lpstr>Lato</vt:lpstr>
      <vt:lpstr>Arial</vt:lpstr>
      <vt:lpstr>Simple Light</vt:lpstr>
      <vt:lpstr>Creative evaluation methods cards</vt:lpstr>
      <vt:lpstr>Tips for using creative methods</vt:lpstr>
      <vt:lpstr>Arts-based research methods</vt:lpstr>
      <vt:lpstr>Body map</vt:lpstr>
      <vt:lpstr>Photo interviews</vt:lpstr>
      <vt:lpstr>Graffiti wall</vt:lpstr>
      <vt:lpstr>Talk like a pirate</vt:lpstr>
      <vt:lpstr>Picture voting</vt:lpstr>
      <vt:lpstr>Timelines</vt:lpstr>
      <vt:lpstr>Evaluation wheel </vt:lpstr>
      <vt:lpstr>Research using technology</vt:lpstr>
      <vt:lpstr>Vox pops</vt:lpstr>
      <vt:lpstr>Social media</vt:lpstr>
      <vt:lpstr>Online discussions</vt:lpstr>
      <vt:lpstr>Mobile ethnography</vt:lpstr>
      <vt:lpstr>Mobile surveys</vt:lpstr>
      <vt:lpstr>Short polls</vt:lpstr>
      <vt:lpstr>If you have any questions, please get in touch on inspiringimpact@thinknpc.org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Creative evaluation methods cards</dc:title>
  <dc:creator>Ceris Anderson</dc:creator>
  <cp:lastModifiedBy>Ceris Anderson</cp:lastModifiedBy>
  <cp:revision>1</cp:revision>
  <dcterms:modified xsi:type="dcterms:W3CDTF">2021-11-02T15:33:42Z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0x01010070C50681D282E04A8541398C8535A0AF</vt:lpwstr>
  </property>
</Properties>
</file>