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6" r:id="rId4"/>
  </p:sldMasterIdLst>
  <p:notesMasterIdLst>
    <p:notesMasterId r:id="rId23"/>
  </p:notesMasterIdLst>
  <p:handoutMasterIdLst>
    <p:handoutMasterId r:id="rId24"/>
  </p:handoutMasterIdLst>
  <p:sldIdLst>
    <p:sldId id="3119" r:id="rId5"/>
    <p:sldId id="1456" r:id="rId6"/>
    <p:sldId id="3134" r:id="rId7"/>
    <p:sldId id="1408" r:id="rId8"/>
    <p:sldId id="3135" r:id="rId9"/>
    <p:sldId id="3131" r:id="rId10"/>
    <p:sldId id="3136" r:id="rId11"/>
    <p:sldId id="3132" r:id="rId12"/>
    <p:sldId id="3133" r:id="rId13"/>
    <p:sldId id="3138" r:id="rId14"/>
    <p:sldId id="3130" r:id="rId15"/>
    <p:sldId id="1417" r:id="rId16"/>
    <p:sldId id="256" r:id="rId17"/>
    <p:sldId id="257" r:id="rId18"/>
    <p:sldId id="258" r:id="rId19"/>
    <p:sldId id="3140" r:id="rId20"/>
    <p:sldId id="262" r:id="rId21"/>
    <p:sldId id="3139"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EB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B4A5C1A-AB57-4299-AD28-0BF8734FE646}" v="3" dt="2023-04-20T08:25:31.33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522" autoAdjust="0"/>
    <p:restoredTop sz="94674" autoAdjust="0"/>
  </p:normalViewPr>
  <p:slideViewPr>
    <p:cSldViewPr snapToGrid="0" snapToObjects="1">
      <p:cViewPr varScale="1">
        <p:scale>
          <a:sx n="86" d="100"/>
          <a:sy n="86" d="100"/>
        </p:scale>
        <p:origin x="307" y="5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88" d="100"/>
          <a:sy n="88" d="100"/>
        </p:scale>
        <p:origin x="-3870"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w Nichols-Clarke" userId="8c4aa489-d110-40d3-a2f2-fb7a2b3436cd" providerId="ADAL" clId="{DB4A5C1A-AB57-4299-AD28-0BF8734FE646}"/>
    <pc:docChg chg="undo custSel addSld delSld modSld">
      <pc:chgData name="Andrew Nichols-Clarke" userId="8c4aa489-d110-40d3-a2f2-fb7a2b3436cd" providerId="ADAL" clId="{DB4A5C1A-AB57-4299-AD28-0BF8734FE646}" dt="2023-04-20T08:25:39.295" v="9" actId="21"/>
      <pc:docMkLst>
        <pc:docMk/>
      </pc:docMkLst>
      <pc:sldChg chg="add del">
        <pc:chgData name="Andrew Nichols-Clarke" userId="8c4aa489-d110-40d3-a2f2-fb7a2b3436cd" providerId="ADAL" clId="{DB4A5C1A-AB57-4299-AD28-0BF8734FE646}" dt="2023-04-14T15:03:37.333" v="1" actId="47"/>
        <pc:sldMkLst>
          <pc:docMk/>
          <pc:sldMk cId="4054074930" sldId="258"/>
        </pc:sldMkLst>
      </pc:sldChg>
      <pc:sldChg chg="del">
        <pc:chgData name="Andrew Nichols-Clarke" userId="8c4aa489-d110-40d3-a2f2-fb7a2b3436cd" providerId="ADAL" clId="{DB4A5C1A-AB57-4299-AD28-0BF8734FE646}" dt="2023-04-14T15:03:40.487" v="2" actId="47"/>
        <pc:sldMkLst>
          <pc:docMk/>
          <pc:sldMk cId="320888188" sldId="260"/>
        </pc:sldMkLst>
      </pc:sldChg>
      <pc:sldChg chg="del">
        <pc:chgData name="Andrew Nichols-Clarke" userId="8c4aa489-d110-40d3-a2f2-fb7a2b3436cd" providerId="ADAL" clId="{DB4A5C1A-AB57-4299-AD28-0BF8734FE646}" dt="2023-04-14T15:03:43.639" v="3" actId="47"/>
        <pc:sldMkLst>
          <pc:docMk/>
          <pc:sldMk cId="825395199" sldId="262"/>
        </pc:sldMkLst>
      </pc:sldChg>
      <pc:sldChg chg="del">
        <pc:chgData name="Andrew Nichols-Clarke" userId="8c4aa489-d110-40d3-a2f2-fb7a2b3436cd" providerId="ADAL" clId="{DB4A5C1A-AB57-4299-AD28-0BF8734FE646}" dt="2023-04-14T15:03:51.611" v="5" actId="47"/>
        <pc:sldMkLst>
          <pc:docMk/>
          <pc:sldMk cId="2614422724" sldId="1414"/>
        </pc:sldMkLst>
      </pc:sldChg>
      <pc:sldChg chg="del">
        <pc:chgData name="Andrew Nichols-Clarke" userId="8c4aa489-d110-40d3-a2f2-fb7a2b3436cd" providerId="ADAL" clId="{DB4A5C1A-AB57-4299-AD28-0BF8734FE646}" dt="2023-04-14T15:04:08.417" v="8" actId="47"/>
        <pc:sldMkLst>
          <pc:docMk/>
          <pc:sldMk cId="3497664102" sldId="3122"/>
        </pc:sldMkLst>
      </pc:sldChg>
      <pc:sldChg chg="del">
        <pc:chgData name="Andrew Nichols-Clarke" userId="8c4aa489-d110-40d3-a2f2-fb7a2b3436cd" providerId="ADAL" clId="{DB4A5C1A-AB57-4299-AD28-0BF8734FE646}" dt="2023-04-14T15:03:48.916" v="4" actId="47"/>
        <pc:sldMkLst>
          <pc:docMk/>
          <pc:sldMk cId="750917533" sldId="3124"/>
        </pc:sldMkLst>
      </pc:sldChg>
      <pc:sldChg chg="del">
        <pc:chgData name="Andrew Nichols-Clarke" userId="8c4aa489-d110-40d3-a2f2-fb7a2b3436cd" providerId="ADAL" clId="{DB4A5C1A-AB57-4299-AD28-0BF8734FE646}" dt="2023-04-14T15:03:54.456" v="7" actId="47"/>
        <pc:sldMkLst>
          <pc:docMk/>
          <pc:sldMk cId="1848237063" sldId="3137"/>
        </pc:sldMkLst>
      </pc:sldChg>
      <pc:sldChg chg="del">
        <pc:chgData name="Andrew Nichols-Clarke" userId="8c4aa489-d110-40d3-a2f2-fb7a2b3436cd" providerId="ADAL" clId="{DB4A5C1A-AB57-4299-AD28-0BF8734FE646}" dt="2023-04-14T15:03:52.758" v="6" actId="47"/>
        <pc:sldMkLst>
          <pc:docMk/>
          <pc:sldMk cId="1268314563" sldId="3140"/>
        </pc:sldMkLst>
      </pc:sldChg>
      <pc:sldChg chg="delSp mod">
        <pc:chgData name="Andrew Nichols-Clarke" userId="8c4aa489-d110-40d3-a2f2-fb7a2b3436cd" providerId="ADAL" clId="{DB4A5C1A-AB57-4299-AD28-0BF8734FE646}" dt="2023-04-20T08:25:39.295" v="9" actId="21"/>
        <pc:sldMkLst>
          <pc:docMk/>
          <pc:sldMk cId="4204194662" sldId="3140"/>
        </pc:sldMkLst>
        <pc:spChg chg="del">
          <ac:chgData name="Andrew Nichols-Clarke" userId="8c4aa489-d110-40d3-a2f2-fb7a2b3436cd" providerId="ADAL" clId="{DB4A5C1A-AB57-4299-AD28-0BF8734FE646}" dt="2023-04-20T08:25:39.295" v="9" actId="21"/>
          <ac:spMkLst>
            <pc:docMk/>
            <pc:sldMk cId="4204194662" sldId="3140"/>
            <ac:spMk id="5" creationId="{9DEEA8EF-88FB-1E7B-F72B-827F25691263}"/>
          </ac:spMkLst>
        </pc:spChg>
      </pc:sldChg>
    </pc:docChg>
  </pc:docChgLst>
</pc:chgInfo>
</file>

<file path=ppt/diagrams/_rels/data2.xml.rels><?xml version="1.0" encoding="UTF-8" standalone="yes"?>
<Relationships xmlns="http://schemas.openxmlformats.org/package/2006/relationships"><Relationship Id="rId1" Type="http://schemas.openxmlformats.org/officeDocument/2006/relationships/image" Target="../media/image5.png"/></Relationships>
</file>

<file path=ppt/diagrams/_rels/data3.xml.rels><?xml version="1.0" encoding="UTF-8" standalone="yes"?>
<Relationships xmlns="http://schemas.openxmlformats.org/package/2006/relationships"><Relationship Id="rId1" Type="http://schemas.openxmlformats.org/officeDocument/2006/relationships/image" Target="../media/image5.png"/></Relationships>
</file>

<file path=ppt/diagrams/_rels/drawing2.xml.rels><?xml version="1.0" encoding="UTF-8" standalone="yes"?>
<Relationships xmlns="http://schemas.openxmlformats.org/package/2006/relationships"><Relationship Id="rId1" Type="http://schemas.openxmlformats.org/officeDocument/2006/relationships/image" Target="../media/image5.png"/></Relationships>
</file>

<file path=ppt/diagrams/_rels/drawing3.xml.rels><?xml version="1.0" encoding="UTF-8" standalone="yes"?>
<Relationships xmlns="http://schemas.openxmlformats.org/package/2006/relationships"><Relationship Id="rId1" Type="http://schemas.openxmlformats.org/officeDocument/2006/relationships/image" Target="../media/image5.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5CD34B-16D1-4095-9BF3-CBEB9432572F}" type="doc">
      <dgm:prSet loTypeId="urn:microsoft.com/office/officeart/2005/8/layout/venn3" loCatId="relationship" qsTypeId="urn:microsoft.com/office/officeart/2005/8/quickstyle/simple1" qsCatId="simple" csTypeId="urn:microsoft.com/office/officeart/2005/8/colors/colorful5" csCatId="colorful" phldr="1"/>
      <dgm:spPr/>
      <dgm:t>
        <a:bodyPr/>
        <a:lstStyle/>
        <a:p>
          <a:endParaRPr lang="en-GB"/>
        </a:p>
      </dgm:t>
    </dgm:pt>
    <dgm:pt modelId="{0F5FC97F-AE7F-484A-9FA5-78E4686A4833}">
      <dgm:prSet phldrT="[Text]" custT="1"/>
      <dgm:spPr>
        <a:xfrm>
          <a:off x="690264" y="338"/>
          <a:ext cx="1848445" cy="1848445"/>
        </a:xfrm>
        <a:prstGeom prst="ellipse">
          <a:avLst/>
        </a:prstGeom>
        <a:solidFill>
          <a:schemeClr val="accent1">
            <a:lumMod val="20000"/>
            <a:lumOff val="80000"/>
            <a:alpha val="50000"/>
          </a:scheme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GB" sz="1200" dirty="0">
              <a:solidFill>
                <a:sysClr val="windowText" lastClr="000000"/>
              </a:solidFill>
              <a:latin typeface="Arial" panose="020B0604020202020204" pitchFamily="34" charset="0"/>
              <a:ea typeface="+mn-ea"/>
              <a:cs typeface="Arial" panose="020B0604020202020204" pitchFamily="34" charset="0"/>
            </a:rPr>
            <a:t>Have a higher likelihood of having been subjected to </a:t>
          </a:r>
          <a:r>
            <a:rPr lang="en-GB" sz="1200" b="1" dirty="0">
              <a:solidFill>
                <a:sysClr val="windowText" lastClr="000000"/>
              </a:solidFill>
              <a:latin typeface="Arial" panose="020B0604020202020204" pitchFamily="34" charset="0"/>
              <a:ea typeface="+mn-ea"/>
              <a:cs typeface="Arial" panose="020B0604020202020204" pitchFamily="34" charset="0"/>
            </a:rPr>
            <a:t>Adverse Childhood Experiences (ACEs)</a:t>
          </a:r>
        </a:p>
      </dgm:t>
    </dgm:pt>
    <dgm:pt modelId="{2232960A-EA6A-474B-A8D9-AC7921C0D180}" type="parTrans" cxnId="{3A3A0DFD-B883-406D-B54C-E4E017FCAD16}">
      <dgm:prSet/>
      <dgm:spPr/>
      <dgm:t>
        <a:bodyPr/>
        <a:lstStyle/>
        <a:p>
          <a:endParaRPr lang="en-GB" sz="1300">
            <a:latin typeface="Arial" panose="020B0604020202020204" pitchFamily="34" charset="0"/>
            <a:cs typeface="Arial" panose="020B0604020202020204" pitchFamily="34" charset="0"/>
          </a:endParaRPr>
        </a:p>
      </dgm:t>
    </dgm:pt>
    <dgm:pt modelId="{46A1F6D4-E6B3-43F2-B9A7-7DB80518DDCB}" type="sibTrans" cxnId="{3A3A0DFD-B883-406D-B54C-E4E017FCAD16}">
      <dgm:prSet/>
      <dgm:spPr/>
      <dgm:t>
        <a:bodyPr/>
        <a:lstStyle/>
        <a:p>
          <a:endParaRPr lang="en-GB" sz="1300">
            <a:latin typeface="Arial" panose="020B0604020202020204" pitchFamily="34" charset="0"/>
            <a:cs typeface="Arial" panose="020B0604020202020204" pitchFamily="34" charset="0"/>
          </a:endParaRPr>
        </a:p>
      </dgm:t>
    </dgm:pt>
    <dgm:pt modelId="{57060083-BA1E-4A90-81E3-9E59363371EE}">
      <dgm:prSet phldrT="[Text]" custT="1"/>
      <dgm:spPr>
        <a:xfrm>
          <a:off x="2169021" y="338"/>
          <a:ext cx="1848445" cy="1848445"/>
        </a:xfrm>
        <a:prstGeom prst="ellipse">
          <a:avLst/>
        </a:prstGeom>
        <a:solidFill>
          <a:schemeClr val="accent1">
            <a:lumMod val="60000"/>
            <a:lumOff val="40000"/>
            <a:alpha val="50000"/>
          </a:scheme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GB" sz="1200" dirty="0">
              <a:solidFill>
                <a:sysClr val="windowText" lastClr="000000"/>
              </a:solidFill>
              <a:latin typeface="Arial" panose="020B0604020202020204" pitchFamily="34" charset="0"/>
              <a:ea typeface="+mn-ea"/>
              <a:cs typeface="Arial" panose="020B0604020202020204" pitchFamily="34" charset="0"/>
            </a:rPr>
            <a:t>Have challenges in developing </a:t>
          </a:r>
          <a:r>
            <a:rPr lang="en-GB" sz="1200" b="1" dirty="0">
              <a:solidFill>
                <a:sysClr val="windowText" lastClr="000000"/>
              </a:solidFill>
              <a:latin typeface="Arial" panose="020B0604020202020204" pitchFamily="34" charset="0"/>
              <a:ea typeface="+mn-ea"/>
              <a:cs typeface="Arial" panose="020B0604020202020204" pitchFamily="34" charset="0"/>
            </a:rPr>
            <a:t>secure attachments.</a:t>
          </a:r>
        </a:p>
      </dgm:t>
    </dgm:pt>
    <dgm:pt modelId="{04B83E5B-03A6-4213-9BCB-265126FC7F36}" type="parTrans" cxnId="{EEC1F517-6632-4438-B255-76A9817AE015}">
      <dgm:prSet/>
      <dgm:spPr/>
      <dgm:t>
        <a:bodyPr/>
        <a:lstStyle/>
        <a:p>
          <a:endParaRPr lang="en-GB" sz="1300">
            <a:latin typeface="Arial" panose="020B0604020202020204" pitchFamily="34" charset="0"/>
            <a:cs typeface="Arial" panose="020B0604020202020204" pitchFamily="34" charset="0"/>
          </a:endParaRPr>
        </a:p>
      </dgm:t>
    </dgm:pt>
    <dgm:pt modelId="{FAE9E481-D210-4ADB-B4DA-D2070C44E124}" type="sibTrans" cxnId="{EEC1F517-6632-4438-B255-76A9817AE015}">
      <dgm:prSet/>
      <dgm:spPr/>
      <dgm:t>
        <a:bodyPr/>
        <a:lstStyle/>
        <a:p>
          <a:endParaRPr lang="en-GB" sz="1300">
            <a:latin typeface="Arial" panose="020B0604020202020204" pitchFamily="34" charset="0"/>
            <a:cs typeface="Arial" panose="020B0604020202020204" pitchFamily="34" charset="0"/>
          </a:endParaRPr>
        </a:p>
      </dgm:t>
    </dgm:pt>
    <dgm:pt modelId="{0D0AAE67-6E27-4715-A64B-07DA8DD9C65D}">
      <dgm:prSet custT="1"/>
      <dgm:spPr>
        <a:xfrm>
          <a:off x="3647777" y="338"/>
          <a:ext cx="1848445" cy="1848445"/>
        </a:xfrm>
        <a:prstGeom prst="ellipse">
          <a:avLst/>
        </a:prstGeom>
        <a:solidFill>
          <a:schemeClr val="accent1">
            <a:lumMod val="75000"/>
            <a:alpha val="50000"/>
          </a:scheme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GB" sz="1200" dirty="0">
              <a:solidFill>
                <a:sysClr val="windowText" lastClr="000000"/>
              </a:solidFill>
              <a:latin typeface="Arial" panose="020B0604020202020204" pitchFamily="34" charset="0"/>
              <a:ea typeface="+mn-ea"/>
              <a:cs typeface="Arial" panose="020B0604020202020204" pitchFamily="34" charset="0"/>
            </a:rPr>
            <a:t>Have experienced high levels of </a:t>
          </a:r>
          <a:r>
            <a:rPr lang="en-GB" sz="1200" b="1" dirty="0">
              <a:solidFill>
                <a:sysClr val="windowText" lastClr="000000"/>
              </a:solidFill>
              <a:latin typeface="Arial" panose="020B0604020202020204" pitchFamily="34" charset="0"/>
              <a:ea typeface="+mn-ea"/>
              <a:cs typeface="Arial" panose="020B0604020202020204" pitchFamily="34" charset="0"/>
            </a:rPr>
            <a:t>social disadvantage</a:t>
          </a:r>
          <a:r>
            <a:rPr lang="en-GB" sz="1300" b="1" dirty="0">
              <a:solidFill>
                <a:sysClr val="windowText" lastClr="000000"/>
              </a:solidFill>
              <a:latin typeface="Arial" panose="020B0604020202020204" pitchFamily="34" charset="0"/>
              <a:ea typeface="+mn-ea"/>
              <a:cs typeface="Arial" panose="020B0604020202020204" pitchFamily="34" charset="0"/>
            </a:rPr>
            <a:t>.</a:t>
          </a:r>
        </a:p>
      </dgm:t>
    </dgm:pt>
    <dgm:pt modelId="{1B2CAF5B-E1DB-4B56-B602-5CA54191D534}" type="parTrans" cxnId="{61CEA925-D8CE-43BB-B525-CDE49DB085ED}">
      <dgm:prSet/>
      <dgm:spPr/>
      <dgm:t>
        <a:bodyPr/>
        <a:lstStyle/>
        <a:p>
          <a:endParaRPr lang="en-GB" sz="1300">
            <a:latin typeface="Arial" panose="020B0604020202020204" pitchFamily="34" charset="0"/>
            <a:cs typeface="Arial" panose="020B0604020202020204" pitchFamily="34" charset="0"/>
          </a:endParaRPr>
        </a:p>
      </dgm:t>
    </dgm:pt>
    <dgm:pt modelId="{EA74EBBD-12DA-4390-8EB9-2A08ABE0B28A}" type="sibTrans" cxnId="{61CEA925-D8CE-43BB-B525-CDE49DB085ED}">
      <dgm:prSet/>
      <dgm:spPr/>
      <dgm:t>
        <a:bodyPr/>
        <a:lstStyle/>
        <a:p>
          <a:endParaRPr lang="en-GB" sz="1300">
            <a:latin typeface="Arial" panose="020B0604020202020204" pitchFamily="34" charset="0"/>
            <a:cs typeface="Arial" panose="020B0604020202020204" pitchFamily="34" charset="0"/>
          </a:endParaRPr>
        </a:p>
      </dgm:t>
    </dgm:pt>
    <dgm:pt modelId="{3AE99FE4-00ED-4BB8-8C9D-54336A801485}">
      <dgm:prSet custT="1"/>
      <dgm:spPr>
        <a:xfrm>
          <a:off x="5126533" y="338"/>
          <a:ext cx="1848445" cy="1848445"/>
        </a:xfrm>
        <a:prstGeom prst="ellipse">
          <a:avLst/>
        </a:prstGeom>
        <a:solidFill>
          <a:schemeClr val="accent1">
            <a:lumMod val="50000"/>
            <a:alpha val="50000"/>
          </a:scheme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GB" sz="1200" dirty="0">
              <a:solidFill>
                <a:sysClr val="windowText" lastClr="000000"/>
              </a:solidFill>
              <a:latin typeface="Arial" panose="020B0604020202020204" pitchFamily="34" charset="0"/>
              <a:ea typeface="+mn-ea"/>
              <a:cs typeface="Arial" panose="020B0604020202020204" pitchFamily="34" charset="0"/>
            </a:rPr>
            <a:t>Have multi-layered, </a:t>
          </a:r>
          <a:r>
            <a:rPr lang="en-GB" sz="1200" b="1" dirty="0">
              <a:solidFill>
                <a:sysClr val="windowText" lastClr="000000"/>
              </a:solidFill>
              <a:latin typeface="Arial" panose="020B0604020202020204" pitchFamily="34" charset="0"/>
              <a:ea typeface="+mn-ea"/>
              <a:cs typeface="Arial" panose="020B0604020202020204" pitchFamily="34" charset="0"/>
            </a:rPr>
            <a:t>unmet and complex needs</a:t>
          </a:r>
          <a:r>
            <a:rPr lang="en-GB" sz="1300" b="1" dirty="0">
              <a:solidFill>
                <a:sysClr val="windowText" lastClr="000000"/>
              </a:solidFill>
              <a:latin typeface="Arial" panose="020B0604020202020204" pitchFamily="34" charset="0"/>
              <a:ea typeface="+mn-ea"/>
              <a:cs typeface="Arial" panose="020B0604020202020204" pitchFamily="34" charset="0"/>
            </a:rPr>
            <a:t>.</a:t>
          </a:r>
        </a:p>
      </dgm:t>
    </dgm:pt>
    <dgm:pt modelId="{8F77F910-2DA5-42C2-BAC7-9A9387911A16}" type="parTrans" cxnId="{E700644E-3BD5-4D3F-BE8F-3918F96EB1F8}">
      <dgm:prSet/>
      <dgm:spPr/>
      <dgm:t>
        <a:bodyPr/>
        <a:lstStyle/>
        <a:p>
          <a:endParaRPr lang="en-GB" sz="1300">
            <a:latin typeface="Arial" panose="020B0604020202020204" pitchFamily="34" charset="0"/>
            <a:cs typeface="Arial" panose="020B0604020202020204" pitchFamily="34" charset="0"/>
          </a:endParaRPr>
        </a:p>
      </dgm:t>
    </dgm:pt>
    <dgm:pt modelId="{ED5DB7F5-7C8A-4170-BEB1-2AFED8142B33}" type="sibTrans" cxnId="{E700644E-3BD5-4D3F-BE8F-3918F96EB1F8}">
      <dgm:prSet/>
      <dgm:spPr/>
      <dgm:t>
        <a:bodyPr/>
        <a:lstStyle/>
        <a:p>
          <a:endParaRPr lang="en-GB" sz="1300">
            <a:latin typeface="Arial" panose="020B0604020202020204" pitchFamily="34" charset="0"/>
            <a:cs typeface="Arial" panose="020B0604020202020204" pitchFamily="34" charset="0"/>
          </a:endParaRPr>
        </a:p>
      </dgm:t>
    </dgm:pt>
    <dgm:pt modelId="{B8AF1266-03DE-4635-A6C9-60C37031078B}">
      <dgm:prSet custT="1"/>
      <dgm:spPr>
        <a:xfrm>
          <a:off x="6605289" y="338"/>
          <a:ext cx="1848445" cy="1848445"/>
        </a:xfrm>
        <a:prstGeom prst="ellipse">
          <a:avLst/>
        </a:prstGeom>
        <a:solidFill>
          <a:schemeClr val="accent2">
            <a:alpha val="50000"/>
          </a:scheme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GB" sz="1200" b="1" dirty="0">
              <a:solidFill>
                <a:sysClr val="windowText" lastClr="000000"/>
              </a:solidFill>
              <a:latin typeface="Arial" panose="020B0604020202020204" pitchFamily="34" charset="0"/>
              <a:ea typeface="+mn-ea"/>
              <a:cs typeface="Arial" panose="020B0604020202020204" pitchFamily="34" charset="0"/>
            </a:rPr>
            <a:t>Not be accessing services in a timely manner</a:t>
          </a:r>
          <a:r>
            <a:rPr lang="en-GB" sz="1200" dirty="0">
              <a:solidFill>
                <a:sysClr val="windowText" lastClr="000000"/>
              </a:solidFill>
              <a:latin typeface="Arial" panose="020B0604020202020204" pitchFamily="34" charset="0"/>
              <a:ea typeface="+mn-ea"/>
              <a:cs typeface="Arial" panose="020B0604020202020204" pitchFamily="34" charset="0"/>
            </a:rPr>
            <a:t> in the first place, despite high levels of need.</a:t>
          </a:r>
        </a:p>
      </dgm:t>
    </dgm:pt>
    <dgm:pt modelId="{6E50F316-E6CC-4B44-849D-2F08CAD25E96}" type="parTrans" cxnId="{5902F1BB-8142-4547-8C79-07A209A193C9}">
      <dgm:prSet/>
      <dgm:spPr/>
      <dgm:t>
        <a:bodyPr/>
        <a:lstStyle/>
        <a:p>
          <a:endParaRPr lang="en-GB" sz="1300">
            <a:latin typeface="Arial" panose="020B0604020202020204" pitchFamily="34" charset="0"/>
            <a:cs typeface="Arial" panose="020B0604020202020204" pitchFamily="34" charset="0"/>
          </a:endParaRPr>
        </a:p>
      </dgm:t>
    </dgm:pt>
    <dgm:pt modelId="{398E0B32-3885-4B8C-A5DE-22562004ADFF}" type="sibTrans" cxnId="{5902F1BB-8142-4547-8C79-07A209A193C9}">
      <dgm:prSet/>
      <dgm:spPr/>
      <dgm:t>
        <a:bodyPr/>
        <a:lstStyle/>
        <a:p>
          <a:endParaRPr lang="en-GB" sz="1300">
            <a:latin typeface="Arial" panose="020B0604020202020204" pitchFamily="34" charset="0"/>
            <a:cs typeface="Arial" panose="020B0604020202020204" pitchFamily="34" charset="0"/>
          </a:endParaRPr>
        </a:p>
      </dgm:t>
    </dgm:pt>
    <dgm:pt modelId="{CF1284B2-39F3-4A75-B88B-CF44C884561C}">
      <dgm:prSet phldrT="[Text]" custT="1"/>
      <dgm:spPr>
        <a:xfrm>
          <a:off x="690264" y="338"/>
          <a:ext cx="1848445" cy="1848445"/>
        </a:xfrm>
        <a:solidFill>
          <a:schemeClr val="accent1">
            <a:lumMod val="40000"/>
            <a:lumOff val="60000"/>
            <a:alpha val="50000"/>
          </a:scheme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GB" sz="1200" dirty="0">
              <a:solidFill>
                <a:sysClr val="windowText" lastClr="000000"/>
              </a:solidFill>
              <a:latin typeface="Arial" panose="020B0604020202020204" pitchFamily="34" charset="0"/>
              <a:ea typeface="+mn-ea"/>
              <a:cs typeface="Arial" panose="020B0604020202020204" pitchFamily="34" charset="0"/>
            </a:rPr>
            <a:t>Have a higher likelihood of having been subjected to </a:t>
          </a:r>
          <a:r>
            <a:rPr lang="en-GB" sz="1200" b="1" dirty="0">
              <a:solidFill>
                <a:sysClr val="windowText" lastClr="000000"/>
              </a:solidFill>
              <a:latin typeface="Arial" panose="020B0604020202020204" pitchFamily="34" charset="0"/>
              <a:ea typeface="+mn-ea"/>
              <a:cs typeface="Arial" panose="020B0604020202020204" pitchFamily="34" charset="0"/>
            </a:rPr>
            <a:t>trauma or severe neglect</a:t>
          </a:r>
          <a:r>
            <a:rPr lang="en-GB" sz="1500" b="1" dirty="0">
              <a:solidFill>
                <a:sysClr val="windowText" lastClr="000000"/>
              </a:solidFill>
              <a:latin typeface="Arial" panose="020B0604020202020204" pitchFamily="34" charset="0"/>
              <a:ea typeface="+mn-ea"/>
              <a:cs typeface="Arial" panose="020B0604020202020204" pitchFamily="34" charset="0"/>
            </a:rPr>
            <a:t>.</a:t>
          </a:r>
        </a:p>
      </dgm:t>
    </dgm:pt>
    <dgm:pt modelId="{2B35AC8A-803B-414B-BB9D-645BB71AE77C}" type="parTrans" cxnId="{9AD8A2DC-2645-4BFE-9F8C-4FBBA7026861}">
      <dgm:prSet/>
      <dgm:spPr/>
      <dgm:t>
        <a:bodyPr/>
        <a:lstStyle/>
        <a:p>
          <a:endParaRPr lang="en-GB"/>
        </a:p>
      </dgm:t>
    </dgm:pt>
    <dgm:pt modelId="{29D78E9C-2B52-4C6F-BCE8-00ED793FFE79}" type="sibTrans" cxnId="{9AD8A2DC-2645-4BFE-9F8C-4FBBA7026861}">
      <dgm:prSet/>
      <dgm:spPr/>
      <dgm:t>
        <a:bodyPr/>
        <a:lstStyle/>
        <a:p>
          <a:endParaRPr lang="en-GB"/>
        </a:p>
      </dgm:t>
    </dgm:pt>
    <dgm:pt modelId="{B46A135A-A978-4147-AF79-EA04EF942085}" type="pres">
      <dgm:prSet presAssocID="{0D5CD34B-16D1-4095-9BF3-CBEB9432572F}" presName="Name0" presStyleCnt="0">
        <dgm:presLayoutVars>
          <dgm:dir/>
          <dgm:resizeHandles val="exact"/>
        </dgm:presLayoutVars>
      </dgm:prSet>
      <dgm:spPr/>
    </dgm:pt>
    <dgm:pt modelId="{2DE84801-49A5-4511-8281-4703090E94BC}" type="pres">
      <dgm:prSet presAssocID="{0F5FC97F-AE7F-484A-9FA5-78E4686A4833}" presName="Name5" presStyleLbl="vennNode1" presStyleIdx="0" presStyleCnt="6">
        <dgm:presLayoutVars>
          <dgm:bulletEnabled val="1"/>
        </dgm:presLayoutVars>
      </dgm:prSet>
      <dgm:spPr/>
    </dgm:pt>
    <dgm:pt modelId="{7B64F39E-A88B-4AEE-A9BF-62E393A1D212}" type="pres">
      <dgm:prSet presAssocID="{46A1F6D4-E6B3-43F2-B9A7-7DB80518DDCB}" presName="space" presStyleCnt="0"/>
      <dgm:spPr/>
    </dgm:pt>
    <dgm:pt modelId="{9B66B8DA-D26E-452E-99A2-7AB954C1FF31}" type="pres">
      <dgm:prSet presAssocID="{CF1284B2-39F3-4A75-B88B-CF44C884561C}" presName="Name5" presStyleLbl="vennNode1" presStyleIdx="1" presStyleCnt="6">
        <dgm:presLayoutVars>
          <dgm:bulletEnabled val="1"/>
        </dgm:presLayoutVars>
      </dgm:prSet>
      <dgm:spPr>
        <a:prstGeom prst="ellipse">
          <a:avLst/>
        </a:prstGeom>
      </dgm:spPr>
    </dgm:pt>
    <dgm:pt modelId="{41CA870E-3C14-4E52-B42B-3732C22944B1}" type="pres">
      <dgm:prSet presAssocID="{29D78E9C-2B52-4C6F-BCE8-00ED793FFE79}" presName="space" presStyleCnt="0"/>
      <dgm:spPr/>
    </dgm:pt>
    <dgm:pt modelId="{323C7A1B-B33E-4267-AF66-8623CCEC646B}" type="pres">
      <dgm:prSet presAssocID="{57060083-BA1E-4A90-81E3-9E59363371EE}" presName="Name5" presStyleLbl="vennNode1" presStyleIdx="2" presStyleCnt="6">
        <dgm:presLayoutVars>
          <dgm:bulletEnabled val="1"/>
        </dgm:presLayoutVars>
      </dgm:prSet>
      <dgm:spPr/>
    </dgm:pt>
    <dgm:pt modelId="{4437BD42-33A1-467A-AB87-B329D622E179}" type="pres">
      <dgm:prSet presAssocID="{FAE9E481-D210-4ADB-B4DA-D2070C44E124}" presName="space" presStyleCnt="0"/>
      <dgm:spPr/>
    </dgm:pt>
    <dgm:pt modelId="{44334FF9-C3EC-4380-9905-5B7DD963802E}" type="pres">
      <dgm:prSet presAssocID="{0D0AAE67-6E27-4715-A64B-07DA8DD9C65D}" presName="Name5" presStyleLbl="vennNode1" presStyleIdx="3" presStyleCnt="6">
        <dgm:presLayoutVars>
          <dgm:bulletEnabled val="1"/>
        </dgm:presLayoutVars>
      </dgm:prSet>
      <dgm:spPr/>
    </dgm:pt>
    <dgm:pt modelId="{48914B85-AE2B-4676-B0BE-744350110995}" type="pres">
      <dgm:prSet presAssocID="{EA74EBBD-12DA-4390-8EB9-2A08ABE0B28A}" presName="space" presStyleCnt="0"/>
      <dgm:spPr/>
    </dgm:pt>
    <dgm:pt modelId="{B163AEA6-56A9-4A18-9F73-5D78AF5202BA}" type="pres">
      <dgm:prSet presAssocID="{3AE99FE4-00ED-4BB8-8C9D-54336A801485}" presName="Name5" presStyleLbl="vennNode1" presStyleIdx="4" presStyleCnt="6">
        <dgm:presLayoutVars>
          <dgm:bulletEnabled val="1"/>
        </dgm:presLayoutVars>
      </dgm:prSet>
      <dgm:spPr/>
    </dgm:pt>
    <dgm:pt modelId="{EB4E58B7-DE03-4D50-8BFB-3B658453BBFE}" type="pres">
      <dgm:prSet presAssocID="{ED5DB7F5-7C8A-4170-BEB1-2AFED8142B33}" presName="space" presStyleCnt="0"/>
      <dgm:spPr/>
    </dgm:pt>
    <dgm:pt modelId="{2C954E0E-9972-4BC1-9FE6-4CBB0598DD32}" type="pres">
      <dgm:prSet presAssocID="{B8AF1266-03DE-4635-A6C9-60C37031078B}" presName="Name5" presStyleLbl="vennNode1" presStyleIdx="5" presStyleCnt="6">
        <dgm:presLayoutVars>
          <dgm:bulletEnabled val="1"/>
        </dgm:presLayoutVars>
      </dgm:prSet>
      <dgm:spPr/>
    </dgm:pt>
  </dgm:ptLst>
  <dgm:cxnLst>
    <dgm:cxn modelId="{C8B05A05-5C75-42BF-A67B-E9A7ACF3D731}" type="presOf" srcId="{B8AF1266-03DE-4635-A6C9-60C37031078B}" destId="{2C954E0E-9972-4BC1-9FE6-4CBB0598DD32}" srcOrd="0" destOrd="0" presId="urn:microsoft.com/office/officeart/2005/8/layout/venn3"/>
    <dgm:cxn modelId="{EEC1F517-6632-4438-B255-76A9817AE015}" srcId="{0D5CD34B-16D1-4095-9BF3-CBEB9432572F}" destId="{57060083-BA1E-4A90-81E3-9E59363371EE}" srcOrd="2" destOrd="0" parTransId="{04B83E5B-03A6-4213-9BCB-265126FC7F36}" sibTransId="{FAE9E481-D210-4ADB-B4DA-D2070C44E124}"/>
    <dgm:cxn modelId="{61CEA925-D8CE-43BB-B525-CDE49DB085ED}" srcId="{0D5CD34B-16D1-4095-9BF3-CBEB9432572F}" destId="{0D0AAE67-6E27-4715-A64B-07DA8DD9C65D}" srcOrd="3" destOrd="0" parTransId="{1B2CAF5B-E1DB-4B56-B602-5CA54191D534}" sibTransId="{EA74EBBD-12DA-4390-8EB9-2A08ABE0B28A}"/>
    <dgm:cxn modelId="{B5B09140-BDFA-4E8E-8C51-7D10AF237000}" type="presOf" srcId="{0D0AAE67-6E27-4715-A64B-07DA8DD9C65D}" destId="{44334FF9-C3EC-4380-9905-5B7DD963802E}" srcOrd="0" destOrd="0" presId="urn:microsoft.com/office/officeart/2005/8/layout/venn3"/>
    <dgm:cxn modelId="{AC786A4B-7BA4-4D34-8EBB-BD2CF21219B5}" type="presOf" srcId="{57060083-BA1E-4A90-81E3-9E59363371EE}" destId="{323C7A1B-B33E-4267-AF66-8623CCEC646B}" srcOrd="0" destOrd="0" presId="urn:microsoft.com/office/officeart/2005/8/layout/venn3"/>
    <dgm:cxn modelId="{E700644E-3BD5-4D3F-BE8F-3918F96EB1F8}" srcId="{0D5CD34B-16D1-4095-9BF3-CBEB9432572F}" destId="{3AE99FE4-00ED-4BB8-8C9D-54336A801485}" srcOrd="4" destOrd="0" parTransId="{8F77F910-2DA5-42C2-BAC7-9A9387911A16}" sibTransId="{ED5DB7F5-7C8A-4170-BEB1-2AFED8142B33}"/>
    <dgm:cxn modelId="{F8726E4E-16D1-4B95-9DF0-A21BA4E8FBFE}" type="presOf" srcId="{3AE99FE4-00ED-4BB8-8C9D-54336A801485}" destId="{B163AEA6-56A9-4A18-9F73-5D78AF5202BA}" srcOrd="0" destOrd="0" presId="urn:microsoft.com/office/officeart/2005/8/layout/venn3"/>
    <dgm:cxn modelId="{2A943A50-4A71-4A97-9895-2FAAD9E48D20}" type="presOf" srcId="{0D5CD34B-16D1-4095-9BF3-CBEB9432572F}" destId="{B46A135A-A978-4147-AF79-EA04EF942085}" srcOrd="0" destOrd="0" presId="urn:microsoft.com/office/officeart/2005/8/layout/venn3"/>
    <dgm:cxn modelId="{F5AD7591-EF77-4A36-84B8-8CB959C07CE4}" type="presOf" srcId="{0F5FC97F-AE7F-484A-9FA5-78E4686A4833}" destId="{2DE84801-49A5-4511-8281-4703090E94BC}" srcOrd="0" destOrd="0" presId="urn:microsoft.com/office/officeart/2005/8/layout/venn3"/>
    <dgm:cxn modelId="{5902F1BB-8142-4547-8C79-07A209A193C9}" srcId="{0D5CD34B-16D1-4095-9BF3-CBEB9432572F}" destId="{B8AF1266-03DE-4635-A6C9-60C37031078B}" srcOrd="5" destOrd="0" parTransId="{6E50F316-E6CC-4B44-849D-2F08CAD25E96}" sibTransId="{398E0B32-3885-4B8C-A5DE-22562004ADFF}"/>
    <dgm:cxn modelId="{6899B7C6-2748-4E8C-BC4D-06AB531FA155}" type="presOf" srcId="{CF1284B2-39F3-4A75-B88B-CF44C884561C}" destId="{9B66B8DA-D26E-452E-99A2-7AB954C1FF31}" srcOrd="0" destOrd="0" presId="urn:microsoft.com/office/officeart/2005/8/layout/venn3"/>
    <dgm:cxn modelId="{9AD8A2DC-2645-4BFE-9F8C-4FBBA7026861}" srcId="{0D5CD34B-16D1-4095-9BF3-CBEB9432572F}" destId="{CF1284B2-39F3-4A75-B88B-CF44C884561C}" srcOrd="1" destOrd="0" parTransId="{2B35AC8A-803B-414B-BB9D-645BB71AE77C}" sibTransId="{29D78E9C-2B52-4C6F-BCE8-00ED793FFE79}"/>
    <dgm:cxn modelId="{3A3A0DFD-B883-406D-B54C-E4E017FCAD16}" srcId="{0D5CD34B-16D1-4095-9BF3-CBEB9432572F}" destId="{0F5FC97F-AE7F-484A-9FA5-78E4686A4833}" srcOrd="0" destOrd="0" parTransId="{2232960A-EA6A-474B-A8D9-AC7921C0D180}" sibTransId="{46A1F6D4-E6B3-43F2-B9A7-7DB80518DDCB}"/>
    <dgm:cxn modelId="{E64A45AA-FBB7-4DE7-BC56-ABC5D8B34162}" type="presParOf" srcId="{B46A135A-A978-4147-AF79-EA04EF942085}" destId="{2DE84801-49A5-4511-8281-4703090E94BC}" srcOrd="0" destOrd="0" presId="urn:microsoft.com/office/officeart/2005/8/layout/venn3"/>
    <dgm:cxn modelId="{741849C8-6BE4-4CFF-BF19-DCBA107EFB51}" type="presParOf" srcId="{B46A135A-A978-4147-AF79-EA04EF942085}" destId="{7B64F39E-A88B-4AEE-A9BF-62E393A1D212}" srcOrd="1" destOrd="0" presId="urn:microsoft.com/office/officeart/2005/8/layout/venn3"/>
    <dgm:cxn modelId="{3794CC44-CC6A-4F06-BB92-E4B6A1B57850}" type="presParOf" srcId="{B46A135A-A978-4147-AF79-EA04EF942085}" destId="{9B66B8DA-D26E-452E-99A2-7AB954C1FF31}" srcOrd="2" destOrd="0" presId="urn:microsoft.com/office/officeart/2005/8/layout/venn3"/>
    <dgm:cxn modelId="{ECB57C98-40FB-40CC-A8F9-BF2B63800B23}" type="presParOf" srcId="{B46A135A-A978-4147-AF79-EA04EF942085}" destId="{41CA870E-3C14-4E52-B42B-3732C22944B1}" srcOrd="3" destOrd="0" presId="urn:microsoft.com/office/officeart/2005/8/layout/venn3"/>
    <dgm:cxn modelId="{A0561B40-DB51-41E5-B41F-0BB1BC6D828F}" type="presParOf" srcId="{B46A135A-A978-4147-AF79-EA04EF942085}" destId="{323C7A1B-B33E-4267-AF66-8623CCEC646B}" srcOrd="4" destOrd="0" presId="urn:microsoft.com/office/officeart/2005/8/layout/venn3"/>
    <dgm:cxn modelId="{DF176EBA-F6C7-4CE9-9CD0-6526FD4CABA7}" type="presParOf" srcId="{B46A135A-A978-4147-AF79-EA04EF942085}" destId="{4437BD42-33A1-467A-AB87-B329D622E179}" srcOrd="5" destOrd="0" presId="urn:microsoft.com/office/officeart/2005/8/layout/venn3"/>
    <dgm:cxn modelId="{A2173455-6BAF-40BE-94B7-A956F5E35182}" type="presParOf" srcId="{B46A135A-A978-4147-AF79-EA04EF942085}" destId="{44334FF9-C3EC-4380-9905-5B7DD963802E}" srcOrd="6" destOrd="0" presId="urn:microsoft.com/office/officeart/2005/8/layout/venn3"/>
    <dgm:cxn modelId="{485BC0B0-4B97-4256-986C-AB2099EBA95D}" type="presParOf" srcId="{B46A135A-A978-4147-AF79-EA04EF942085}" destId="{48914B85-AE2B-4676-B0BE-744350110995}" srcOrd="7" destOrd="0" presId="urn:microsoft.com/office/officeart/2005/8/layout/venn3"/>
    <dgm:cxn modelId="{D3477E44-BB12-4377-9A23-C704F0698BD9}" type="presParOf" srcId="{B46A135A-A978-4147-AF79-EA04EF942085}" destId="{B163AEA6-56A9-4A18-9F73-5D78AF5202BA}" srcOrd="8" destOrd="0" presId="urn:microsoft.com/office/officeart/2005/8/layout/venn3"/>
    <dgm:cxn modelId="{349B2372-567C-4443-8590-3B611F86B685}" type="presParOf" srcId="{B46A135A-A978-4147-AF79-EA04EF942085}" destId="{EB4E58B7-DE03-4D50-8BFB-3B658453BBFE}" srcOrd="9" destOrd="0" presId="urn:microsoft.com/office/officeart/2005/8/layout/venn3"/>
    <dgm:cxn modelId="{CA2D0B01-814D-4268-A6A0-A2BCFE3CB378}" type="presParOf" srcId="{B46A135A-A978-4147-AF79-EA04EF942085}" destId="{2C954E0E-9972-4BC1-9FE6-4CBB0598DD32}" srcOrd="10"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78337AB-DBAE-432C-AC99-3AE2D2F154F8}" type="doc">
      <dgm:prSet loTypeId="urn:microsoft.com/office/officeart/2005/8/layout/radial3" loCatId="cycle" qsTypeId="urn:microsoft.com/office/officeart/2005/8/quickstyle/simple1" qsCatId="simple" csTypeId="urn:microsoft.com/office/officeart/2005/8/colors/colorful2" csCatId="colorful" phldr="1"/>
      <dgm:spPr/>
      <dgm:t>
        <a:bodyPr/>
        <a:lstStyle/>
        <a:p>
          <a:endParaRPr lang="en-GB"/>
        </a:p>
      </dgm:t>
    </dgm:pt>
    <dgm:pt modelId="{75AF11C0-9E2B-4BCB-9544-9A84F6BC3087}">
      <dgm:prSet phldrT="[Text]"/>
      <dgm:spPr/>
      <dgm:t>
        <a:bodyPr/>
        <a:lstStyle/>
        <a:p>
          <a:r>
            <a:rPr lang="en-GB" dirty="0"/>
            <a:t>Education</a:t>
          </a:r>
        </a:p>
      </dgm:t>
    </dgm:pt>
    <dgm:pt modelId="{77DEE768-9708-4343-ADEB-4EA98E0FBF5E}" type="parTrans" cxnId="{18FDF063-4A21-4B04-B350-E7F4F13D1230}">
      <dgm:prSet/>
      <dgm:spPr/>
      <dgm:t>
        <a:bodyPr/>
        <a:lstStyle/>
        <a:p>
          <a:endParaRPr lang="en-GB"/>
        </a:p>
      </dgm:t>
    </dgm:pt>
    <dgm:pt modelId="{7847B0C5-B02A-4938-816F-042A8C0FFF88}" type="sibTrans" cxnId="{18FDF063-4A21-4B04-B350-E7F4F13D1230}">
      <dgm:prSet/>
      <dgm:spPr/>
      <dgm:t>
        <a:bodyPr/>
        <a:lstStyle/>
        <a:p>
          <a:endParaRPr lang="en-GB"/>
        </a:p>
      </dgm:t>
    </dgm:pt>
    <dgm:pt modelId="{CEC66F55-FDD5-4667-AAEA-FD2BCC11AC80}">
      <dgm:prSet phldrT="[Text]"/>
      <dgm:spPr/>
      <dgm:t>
        <a:bodyPr/>
        <a:lstStyle/>
        <a:p>
          <a:r>
            <a:rPr lang="en-GB" dirty="0"/>
            <a:t>Physical Health Services</a:t>
          </a:r>
        </a:p>
      </dgm:t>
    </dgm:pt>
    <dgm:pt modelId="{EF5A132F-A338-422C-9449-DF5BE57731F2}" type="parTrans" cxnId="{D9DF2AC2-9746-46B6-8978-C0EDFF8ED6B8}">
      <dgm:prSet/>
      <dgm:spPr/>
      <dgm:t>
        <a:bodyPr/>
        <a:lstStyle/>
        <a:p>
          <a:endParaRPr lang="en-GB"/>
        </a:p>
      </dgm:t>
    </dgm:pt>
    <dgm:pt modelId="{CB497D62-0B89-47BC-BF98-DAD1DB57DDE0}" type="sibTrans" cxnId="{D9DF2AC2-9746-46B6-8978-C0EDFF8ED6B8}">
      <dgm:prSet/>
      <dgm:spPr/>
      <dgm:t>
        <a:bodyPr/>
        <a:lstStyle/>
        <a:p>
          <a:endParaRPr lang="en-GB"/>
        </a:p>
      </dgm:t>
    </dgm:pt>
    <dgm:pt modelId="{034CEB75-06A7-46CA-BB42-6DDBA8C73CC0}">
      <dgm:prSet phldrT="[Text]"/>
      <dgm:spPr/>
      <dgm:t>
        <a:bodyPr/>
        <a:lstStyle/>
        <a:p>
          <a:r>
            <a:rPr lang="en-GB" dirty="0"/>
            <a:t>Police</a:t>
          </a:r>
        </a:p>
      </dgm:t>
    </dgm:pt>
    <dgm:pt modelId="{05786173-FFD0-4F31-93F4-170EC958060A}" type="parTrans" cxnId="{A0648A3D-1D3B-4201-952E-F49570538262}">
      <dgm:prSet/>
      <dgm:spPr/>
      <dgm:t>
        <a:bodyPr/>
        <a:lstStyle/>
        <a:p>
          <a:endParaRPr lang="en-GB"/>
        </a:p>
      </dgm:t>
    </dgm:pt>
    <dgm:pt modelId="{55FCB7A8-67D7-41C2-9361-4E38C0DF810C}" type="sibTrans" cxnId="{A0648A3D-1D3B-4201-952E-F49570538262}">
      <dgm:prSet/>
      <dgm:spPr/>
      <dgm:t>
        <a:bodyPr/>
        <a:lstStyle/>
        <a:p>
          <a:endParaRPr lang="en-GB"/>
        </a:p>
      </dgm:t>
    </dgm:pt>
    <dgm:pt modelId="{6EBB8D76-D20F-447B-94BE-9DAE158577C2}">
      <dgm:prSet phldrT="[Text]"/>
      <dgm:spPr/>
      <dgm:t>
        <a:bodyPr/>
        <a:lstStyle/>
        <a:p>
          <a:r>
            <a:rPr lang="en-GB" dirty="0"/>
            <a:t>Social Care</a:t>
          </a:r>
        </a:p>
      </dgm:t>
    </dgm:pt>
    <dgm:pt modelId="{E362A612-5EFA-46AE-9D6C-F808DBEB00DD}" type="parTrans" cxnId="{5C6D8573-DEF0-4DDB-8575-D68F5D56BA18}">
      <dgm:prSet/>
      <dgm:spPr/>
      <dgm:t>
        <a:bodyPr/>
        <a:lstStyle/>
        <a:p>
          <a:endParaRPr lang="en-GB"/>
        </a:p>
      </dgm:t>
    </dgm:pt>
    <dgm:pt modelId="{FA5E4FCB-9685-45A2-8C75-E3970BECDB1E}" type="sibTrans" cxnId="{5C6D8573-DEF0-4DDB-8575-D68F5D56BA18}">
      <dgm:prSet/>
      <dgm:spPr/>
      <dgm:t>
        <a:bodyPr/>
        <a:lstStyle/>
        <a:p>
          <a:endParaRPr lang="en-GB"/>
        </a:p>
      </dgm:t>
    </dgm:pt>
    <dgm:pt modelId="{C33212F9-4AFC-4EC5-A873-B92A37107A6E}">
      <dgm:prSet phldrT="[Text]"/>
      <dgm:spPr/>
      <dgm:t>
        <a:bodyPr/>
        <a:lstStyle/>
        <a:p>
          <a:endParaRPr lang="en-GB"/>
        </a:p>
      </dgm:t>
    </dgm:pt>
    <dgm:pt modelId="{EF9D6AC9-4B98-4F0F-B5EA-9FF05426F76A}" type="parTrans" cxnId="{B699CD98-5411-4DE1-9941-34AFEDE55DCA}">
      <dgm:prSet/>
      <dgm:spPr/>
      <dgm:t>
        <a:bodyPr/>
        <a:lstStyle/>
        <a:p>
          <a:endParaRPr lang="en-GB"/>
        </a:p>
      </dgm:t>
    </dgm:pt>
    <dgm:pt modelId="{C9361535-23EB-48D8-91C4-BF715403F8A5}" type="sibTrans" cxnId="{B699CD98-5411-4DE1-9941-34AFEDE55DCA}">
      <dgm:prSet/>
      <dgm:spPr/>
      <dgm:t>
        <a:bodyPr/>
        <a:lstStyle/>
        <a:p>
          <a:endParaRPr lang="en-GB"/>
        </a:p>
      </dgm:t>
    </dgm:pt>
    <dgm:pt modelId="{954A2B72-2801-4AEB-A802-34C9B110DE9D}">
      <dgm:prSet phldrT="[Text]"/>
      <dgm:spPr/>
      <dgm:t>
        <a:bodyPr/>
        <a:lstStyle/>
        <a:p>
          <a:r>
            <a:rPr lang="en-GB" dirty="0"/>
            <a:t>Local Authority</a:t>
          </a:r>
        </a:p>
      </dgm:t>
    </dgm:pt>
    <dgm:pt modelId="{B1A52CD3-35F7-4EF0-8781-3AD285639BD7}" type="parTrans" cxnId="{1C61AFA2-9346-42AD-9D71-948DA2D0F7A4}">
      <dgm:prSet/>
      <dgm:spPr/>
      <dgm:t>
        <a:bodyPr/>
        <a:lstStyle/>
        <a:p>
          <a:endParaRPr lang="en-GB"/>
        </a:p>
      </dgm:t>
    </dgm:pt>
    <dgm:pt modelId="{CD6C1ECD-17B8-4A2F-94A5-B49417146516}" type="sibTrans" cxnId="{1C61AFA2-9346-42AD-9D71-948DA2D0F7A4}">
      <dgm:prSet/>
      <dgm:spPr/>
      <dgm:t>
        <a:bodyPr/>
        <a:lstStyle/>
        <a:p>
          <a:endParaRPr lang="en-GB"/>
        </a:p>
      </dgm:t>
    </dgm:pt>
    <dgm:pt modelId="{7F39AE4C-3E80-46E6-8705-CAD534CA2B66}">
      <dgm:prSet phldrT="[Text]"/>
      <dgm:spPr/>
      <dgm:t>
        <a:bodyPr/>
        <a:lstStyle/>
        <a:p>
          <a:r>
            <a:rPr lang="en-GB" dirty="0"/>
            <a:t>Youth Offending Teams</a:t>
          </a:r>
        </a:p>
      </dgm:t>
    </dgm:pt>
    <dgm:pt modelId="{2178174F-EE25-4747-AF06-D65CE72D2286}" type="parTrans" cxnId="{D77C392A-0F4E-4478-9034-5C956EE2B787}">
      <dgm:prSet/>
      <dgm:spPr/>
      <dgm:t>
        <a:bodyPr/>
        <a:lstStyle/>
        <a:p>
          <a:endParaRPr lang="en-GB"/>
        </a:p>
      </dgm:t>
    </dgm:pt>
    <dgm:pt modelId="{44D346AC-0226-4F33-9FC2-EC5BEED156EA}" type="sibTrans" cxnId="{D77C392A-0F4E-4478-9034-5C956EE2B787}">
      <dgm:prSet/>
      <dgm:spPr/>
      <dgm:t>
        <a:bodyPr/>
        <a:lstStyle/>
        <a:p>
          <a:endParaRPr lang="en-GB"/>
        </a:p>
      </dgm:t>
    </dgm:pt>
    <dgm:pt modelId="{7F7D4447-D0FE-41B3-B642-F847AEAF26C6}">
      <dgm:prSet phldrT="[Text]"/>
      <dgm:spPr/>
      <dgm:t>
        <a:bodyPr/>
        <a:lstStyle/>
        <a:p>
          <a:r>
            <a:rPr lang="en-GB" dirty="0"/>
            <a:t>Liaison &amp; Diversion Services</a:t>
          </a:r>
        </a:p>
      </dgm:t>
    </dgm:pt>
    <dgm:pt modelId="{3705551A-EE28-4658-865A-8A33C2541F65}" type="parTrans" cxnId="{65C7CA53-57E0-4EDA-91A3-8ABB88079562}">
      <dgm:prSet/>
      <dgm:spPr/>
      <dgm:t>
        <a:bodyPr/>
        <a:lstStyle/>
        <a:p>
          <a:endParaRPr lang="en-GB"/>
        </a:p>
      </dgm:t>
    </dgm:pt>
    <dgm:pt modelId="{411691F7-0C56-434B-A2B6-2AB4E4C72FC8}" type="sibTrans" cxnId="{65C7CA53-57E0-4EDA-91A3-8ABB88079562}">
      <dgm:prSet/>
      <dgm:spPr/>
      <dgm:t>
        <a:bodyPr/>
        <a:lstStyle/>
        <a:p>
          <a:endParaRPr lang="en-GB"/>
        </a:p>
      </dgm:t>
    </dgm:pt>
    <dgm:pt modelId="{4C97F82C-2095-49EC-B706-AC33C7B511E8}">
      <dgm:prSet phldrT="[Text]"/>
      <dgm:spPr/>
      <dgm:t>
        <a:bodyPr/>
        <a:lstStyle/>
        <a:p>
          <a:r>
            <a:rPr lang="en-GB" dirty="0"/>
            <a:t>Mental Health Services</a:t>
          </a:r>
        </a:p>
      </dgm:t>
    </dgm:pt>
    <dgm:pt modelId="{5043A0CA-C7F7-490C-BB2F-7DF793122DC7}" type="parTrans" cxnId="{EBFC3BE7-2340-47B1-B131-E3DEC3FAC356}">
      <dgm:prSet/>
      <dgm:spPr/>
      <dgm:t>
        <a:bodyPr/>
        <a:lstStyle/>
        <a:p>
          <a:endParaRPr lang="en-GB"/>
        </a:p>
      </dgm:t>
    </dgm:pt>
    <dgm:pt modelId="{D3A88A39-3957-4C4C-B7D5-65155B70AB01}" type="sibTrans" cxnId="{EBFC3BE7-2340-47B1-B131-E3DEC3FAC356}">
      <dgm:prSet/>
      <dgm:spPr/>
      <dgm:t>
        <a:bodyPr/>
        <a:lstStyle/>
        <a:p>
          <a:endParaRPr lang="en-GB"/>
        </a:p>
      </dgm:t>
    </dgm:pt>
    <dgm:pt modelId="{A0E2BB44-C0CB-4457-A586-37BB64F068D9}">
      <dgm:prSet phldrT="[Text]"/>
      <dgm:spPr/>
      <dgm:t>
        <a:bodyPr/>
        <a:lstStyle/>
        <a:p>
          <a:r>
            <a:rPr lang="en-GB" dirty="0"/>
            <a:t>Voluntary Sector Services</a:t>
          </a:r>
        </a:p>
      </dgm:t>
    </dgm:pt>
    <dgm:pt modelId="{588D0340-5249-48B5-801E-3CD1B51DD1AF}" type="parTrans" cxnId="{208873CC-E826-4A39-9914-A26C6C1AB3CC}">
      <dgm:prSet/>
      <dgm:spPr/>
      <dgm:t>
        <a:bodyPr/>
        <a:lstStyle/>
        <a:p>
          <a:endParaRPr lang="en-GB"/>
        </a:p>
      </dgm:t>
    </dgm:pt>
    <dgm:pt modelId="{2D02A012-4619-44E8-B7D0-2054C928F015}" type="sibTrans" cxnId="{208873CC-E826-4A39-9914-A26C6C1AB3CC}">
      <dgm:prSet/>
      <dgm:spPr/>
      <dgm:t>
        <a:bodyPr/>
        <a:lstStyle/>
        <a:p>
          <a:endParaRPr lang="en-US"/>
        </a:p>
      </dgm:t>
    </dgm:pt>
    <dgm:pt modelId="{E0943A68-44A5-4E85-8536-EB56CA03A2DB}">
      <dgm:prSet phldrT="[Text]" phldr="1"/>
      <dgm:spPr>
        <a:blipFill rotWithShape="0">
          <a:blip xmlns:r="http://schemas.openxmlformats.org/officeDocument/2006/relationships" r:embed="rId1"/>
          <a:srcRect/>
          <a:stretch>
            <a:fillRect l="-13000" r="-13000"/>
          </a:stretch>
        </a:blipFill>
      </dgm:spPr>
      <dgm:t>
        <a:bodyPr/>
        <a:lstStyle/>
        <a:p>
          <a:endParaRPr lang="en-GB" dirty="0"/>
        </a:p>
      </dgm:t>
    </dgm:pt>
    <dgm:pt modelId="{E4DF60F4-8D82-4AEF-B8D7-A029FD05A978}" type="sibTrans" cxnId="{C3BF761A-B7AB-40E9-9E0F-E065D94AB47E}">
      <dgm:prSet/>
      <dgm:spPr/>
      <dgm:t>
        <a:bodyPr/>
        <a:lstStyle/>
        <a:p>
          <a:endParaRPr lang="en-GB"/>
        </a:p>
      </dgm:t>
    </dgm:pt>
    <dgm:pt modelId="{1E6B8E0E-7F0B-4E34-A4C1-BA2DE43967E7}" type="parTrans" cxnId="{C3BF761A-B7AB-40E9-9E0F-E065D94AB47E}">
      <dgm:prSet/>
      <dgm:spPr/>
      <dgm:t>
        <a:bodyPr/>
        <a:lstStyle/>
        <a:p>
          <a:endParaRPr lang="en-GB"/>
        </a:p>
      </dgm:t>
    </dgm:pt>
    <dgm:pt modelId="{C8226696-71EC-4434-8E85-3FE841D785AB}" type="pres">
      <dgm:prSet presAssocID="{B78337AB-DBAE-432C-AC99-3AE2D2F154F8}" presName="composite" presStyleCnt="0">
        <dgm:presLayoutVars>
          <dgm:chMax val="1"/>
          <dgm:dir/>
          <dgm:resizeHandles val="exact"/>
        </dgm:presLayoutVars>
      </dgm:prSet>
      <dgm:spPr/>
    </dgm:pt>
    <dgm:pt modelId="{B2199D42-5453-468C-BEAD-1154D4B3840E}" type="pres">
      <dgm:prSet presAssocID="{B78337AB-DBAE-432C-AC99-3AE2D2F154F8}" presName="radial" presStyleCnt="0">
        <dgm:presLayoutVars>
          <dgm:animLvl val="ctr"/>
        </dgm:presLayoutVars>
      </dgm:prSet>
      <dgm:spPr/>
    </dgm:pt>
    <dgm:pt modelId="{8842E79F-EE50-4F4E-936F-2AB150E0E28F}" type="pres">
      <dgm:prSet presAssocID="{E0943A68-44A5-4E85-8536-EB56CA03A2DB}" presName="centerShape" presStyleLbl="vennNode1" presStyleIdx="0" presStyleCnt="10"/>
      <dgm:spPr/>
    </dgm:pt>
    <dgm:pt modelId="{7891D9AE-BBA4-4B7A-83B3-C3E37767DAB7}" type="pres">
      <dgm:prSet presAssocID="{75AF11C0-9E2B-4BCB-9544-9A84F6BC3087}" presName="node" presStyleLbl="vennNode1" presStyleIdx="1" presStyleCnt="10" custScaleX="78561" custScaleY="78836" custRadScaleRad="115173" custRadScaleInc="2260">
        <dgm:presLayoutVars>
          <dgm:bulletEnabled val="1"/>
        </dgm:presLayoutVars>
      </dgm:prSet>
      <dgm:spPr/>
    </dgm:pt>
    <dgm:pt modelId="{02BBE024-5824-47BE-A761-F10E06A43BFD}" type="pres">
      <dgm:prSet presAssocID="{CEC66F55-FDD5-4667-AAEA-FD2BCC11AC80}" presName="node" presStyleLbl="vennNode1" presStyleIdx="2" presStyleCnt="10" custScaleX="78561" custScaleY="78836" custRadScaleRad="116118" custRadScaleInc="8087">
        <dgm:presLayoutVars>
          <dgm:bulletEnabled val="1"/>
        </dgm:presLayoutVars>
      </dgm:prSet>
      <dgm:spPr/>
    </dgm:pt>
    <dgm:pt modelId="{E52FA479-6EDA-4F52-8214-9F830D80F446}" type="pres">
      <dgm:prSet presAssocID="{034CEB75-06A7-46CA-BB42-6DDBA8C73CC0}" presName="node" presStyleLbl="vennNode1" presStyleIdx="3" presStyleCnt="10" custScaleX="78561" custScaleY="78836" custRadScaleRad="79492" custRadScaleInc="-7888">
        <dgm:presLayoutVars>
          <dgm:bulletEnabled val="1"/>
        </dgm:presLayoutVars>
      </dgm:prSet>
      <dgm:spPr/>
    </dgm:pt>
    <dgm:pt modelId="{D5E29657-9C0D-4EAD-90AB-D433ED4DFC00}" type="pres">
      <dgm:prSet presAssocID="{6EBB8D76-D20F-447B-94BE-9DAE158577C2}" presName="node" presStyleLbl="vennNode1" presStyleIdx="4" presStyleCnt="10" custScaleX="78561" custScaleY="78836" custRadScaleRad="123709" custRadScaleInc="-35104">
        <dgm:presLayoutVars>
          <dgm:bulletEnabled val="1"/>
        </dgm:presLayoutVars>
      </dgm:prSet>
      <dgm:spPr/>
    </dgm:pt>
    <dgm:pt modelId="{A5275541-5587-4185-A079-77F238A31C9E}" type="pres">
      <dgm:prSet presAssocID="{954A2B72-2801-4AEB-A802-34C9B110DE9D}" presName="node" presStyleLbl="vennNode1" presStyleIdx="5" presStyleCnt="10" custScaleX="78561" custScaleY="78836" custRadScaleRad="120367" custRadScaleInc="-35276">
        <dgm:presLayoutVars>
          <dgm:bulletEnabled val="1"/>
        </dgm:presLayoutVars>
      </dgm:prSet>
      <dgm:spPr/>
    </dgm:pt>
    <dgm:pt modelId="{91118841-49F9-4A03-A0A7-58E06A1AF449}" type="pres">
      <dgm:prSet presAssocID="{7F39AE4C-3E80-46E6-8705-CAD534CA2B66}" presName="node" presStyleLbl="vennNode1" presStyleIdx="6" presStyleCnt="10" custScaleX="78561" custScaleY="78836" custRadScaleRad="121078" custRadScaleInc="9810">
        <dgm:presLayoutVars>
          <dgm:bulletEnabled val="1"/>
        </dgm:presLayoutVars>
      </dgm:prSet>
      <dgm:spPr/>
    </dgm:pt>
    <dgm:pt modelId="{274289CF-9A89-4611-9ED2-0252BB3D33B9}" type="pres">
      <dgm:prSet presAssocID="{7F7D4447-D0FE-41B3-B642-F847AEAF26C6}" presName="node" presStyleLbl="vennNode1" presStyleIdx="7" presStyleCnt="10" custScaleX="78561" custScaleY="78836" custRadScaleRad="122084" custRadScaleInc="1173">
        <dgm:presLayoutVars>
          <dgm:bulletEnabled val="1"/>
        </dgm:presLayoutVars>
      </dgm:prSet>
      <dgm:spPr/>
    </dgm:pt>
    <dgm:pt modelId="{BDBCD057-8A07-4DF2-9C40-E682E8468A3F}" type="pres">
      <dgm:prSet presAssocID="{4C97F82C-2095-49EC-B706-AC33C7B511E8}" presName="node" presStyleLbl="vennNode1" presStyleIdx="8" presStyleCnt="10" custScaleX="78561" custScaleY="78836" custRadScaleRad="84345" custRadScaleInc="52670">
        <dgm:presLayoutVars>
          <dgm:bulletEnabled val="1"/>
        </dgm:presLayoutVars>
      </dgm:prSet>
      <dgm:spPr/>
    </dgm:pt>
    <dgm:pt modelId="{E64F4897-70FF-4D34-999E-2048202EF8D8}" type="pres">
      <dgm:prSet presAssocID="{A0E2BB44-C0CB-4457-A586-37BB64F068D9}" presName="node" presStyleLbl="vennNode1" presStyleIdx="9" presStyleCnt="10" custScaleX="78561" custScaleY="78836" custRadScaleRad="163987" custRadScaleInc="-29342">
        <dgm:presLayoutVars>
          <dgm:bulletEnabled val="1"/>
        </dgm:presLayoutVars>
      </dgm:prSet>
      <dgm:spPr/>
    </dgm:pt>
  </dgm:ptLst>
  <dgm:cxnLst>
    <dgm:cxn modelId="{DB7DEB02-6043-4A2D-AB00-063BD2992130}" type="presOf" srcId="{7F39AE4C-3E80-46E6-8705-CAD534CA2B66}" destId="{91118841-49F9-4A03-A0A7-58E06A1AF449}" srcOrd="0" destOrd="0" presId="urn:microsoft.com/office/officeart/2005/8/layout/radial3"/>
    <dgm:cxn modelId="{C3BF761A-B7AB-40E9-9E0F-E065D94AB47E}" srcId="{B78337AB-DBAE-432C-AC99-3AE2D2F154F8}" destId="{E0943A68-44A5-4E85-8536-EB56CA03A2DB}" srcOrd="0" destOrd="0" parTransId="{1E6B8E0E-7F0B-4E34-A4C1-BA2DE43967E7}" sibTransId="{E4DF60F4-8D82-4AEF-B8D7-A029FD05A978}"/>
    <dgm:cxn modelId="{D77C392A-0F4E-4478-9034-5C956EE2B787}" srcId="{E0943A68-44A5-4E85-8536-EB56CA03A2DB}" destId="{7F39AE4C-3E80-46E6-8705-CAD534CA2B66}" srcOrd="5" destOrd="0" parTransId="{2178174F-EE25-4747-AF06-D65CE72D2286}" sibTransId="{44D346AC-0226-4F33-9FC2-EC5BEED156EA}"/>
    <dgm:cxn modelId="{1C55A031-F7F3-440E-BDFB-2BFD9F1F0B10}" type="presOf" srcId="{034CEB75-06A7-46CA-BB42-6DDBA8C73CC0}" destId="{E52FA479-6EDA-4F52-8214-9F830D80F446}" srcOrd="0" destOrd="0" presId="urn:microsoft.com/office/officeart/2005/8/layout/radial3"/>
    <dgm:cxn modelId="{A0648A3D-1D3B-4201-952E-F49570538262}" srcId="{E0943A68-44A5-4E85-8536-EB56CA03A2DB}" destId="{034CEB75-06A7-46CA-BB42-6DDBA8C73CC0}" srcOrd="2" destOrd="0" parTransId="{05786173-FFD0-4F31-93F4-170EC958060A}" sibTransId="{55FCB7A8-67D7-41C2-9361-4E38C0DF810C}"/>
    <dgm:cxn modelId="{6147665C-DBE9-41C5-ACE3-29EC5A81A9B3}" type="presOf" srcId="{7F7D4447-D0FE-41B3-B642-F847AEAF26C6}" destId="{274289CF-9A89-4611-9ED2-0252BB3D33B9}" srcOrd="0" destOrd="0" presId="urn:microsoft.com/office/officeart/2005/8/layout/radial3"/>
    <dgm:cxn modelId="{E4EC5961-2A17-4916-B884-7C6636A6F34C}" type="presOf" srcId="{A0E2BB44-C0CB-4457-A586-37BB64F068D9}" destId="{E64F4897-70FF-4D34-999E-2048202EF8D8}" srcOrd="0" destOrd="0" presId="urn:microsoft.com/office/officeart/2005/8/layout/radial3"/>
    <dgm:cxn modelId="{0D2A1562-4376-4D5C-AA1A-8FEB4A9FC27E}" type="presOf" srcId="{E0943A68-44A5-4E85-8536-EB56CA03A2DB}" destId="{8842E79F-EE50-4F4E-936F-2AB150E0E28F}" srcOrd="0" destOrd="0" presId="urn:microsoft.com/office/officeart/2005/8/layout/radial3"/>
    <dgm:cxn modelId="{18FDF063-4A21-4B04-B350-E7F4F13D1230}" srcId="{E0943A68-44A5-4E85-8536-EB56CA03A2DB}" destId="{75AF11C0-9E2B-4BCB-9544-9A84F6BC3087}" srcOrd="0" destOrd="0" parTransId="{77DEE768-9708-4343-ADEB-4EA98E0FBF5E}" sibTransId="{7847B0C5-B02A-4938-816F-042A8C0FFF88}"/>
    <dgm:cxn modelId="{6A796C4D-C9D2-4885-B322-9F6DD4EC2378}" type="presOf" srcId="{954A2B72-2801-4AEB-A802-34C9B110DE9D}" destId="{A5275541-5587-4185-A079-77F238A31C9E}" srcOrd="0" destOrd="0" presId="urn:microsoft.com/office/officeart/2005/8/layout/radial3"/>
    <dgm:cxn modelId="{1A4D4053-F3AE-41B7-99FA-88780764BEFC}" type="presOf" srcId="{B78337AB-DBAE-432C-AC99-3AE2D2F154F8}" destId="{C8226696-71EC-4434-8E85-3FE841D785AB}" srcOrd="0" destOrd="0" presId="urn:microsoft.com/office/officeart/2005/8/layout/radial3"/>
    <dgm:cxn modelId="{5C6D8573-DEF0-4DDB-8575-D68F5D56BA18}" srcId="{E0943A68-44A5-4E85-8536-EB56CA03A2DB}" destId="{6EBB8D76-D20F-447B-94BE-9DAE158577C2}" srcOrd="3" destOrd="0" parTransId="{E362A612-5EFA-46AE-9D6C-F808DBEB00DD}" sibTransId="{FA5E4FCB-9685-45A2-8C75-E3970BECDB1E}"/>
    <dgm:cxn modelId="{65C7CA53-57E0-4EDA-91A3-8ABB88079562}" srcId="{E0943A68-44A5-4E85-8536-EB56CA03A2DB}" destId="{7F7D4447-D0FE-41B3-B642-F847AEAF26C6}" srcOrd="6" destOrd="0" parTransId="{3705551A-EE28-4658-865A-8A33C2541F65}" sibTransId="{411691F7-0C56-434B-A2B6-2AB4E4C72FC8}"/>
    <dgm:cxn modelId="{0732E684-6D14-4D06-B72D-D947CD8F9A9D}" type="presOf" srcId="{6EBB8D76-D20F-447B-94BE-9DAE158577C2}" destId="{D5E29657-9C0D-4EAD-90AB-D433ED4DFC00}" srcOrd="0" destOrd="0" presId="urn:microsoft.com/office/officeart/2005/8/layout/radial3"/>
    <dgm:cxn modelId="{B699CD98-5411-4DE1-9941-34AFEDE55DCA}" srcId="{B78337AB-DBAE-432C-AC99-3AE2D2F154F8}" destId="{C33212F9-4AFC-4EC5-A873-B92A37107A6E}" srcOrd="1" destOrd="0" parTransId="{EF9D6AC9-4B98-4F0F-B5EA-9FF05426F76A}" sibTransId="{C9361535-23EB-48D8-91C4-BF715403F8A5}"/>
    <dgm:cxn modelId="{1C61AFA2-9346-42AD-9D71-948DA2D0F7A4}" srcId="{E0943A68-44A5-4E85-8536-EB56CA03A2DB}" destId="{954A2B72-2801-4AEB-A802-34C9B110DE9D}" srcOrd="4" destOrd="0" parTransId="{B1A52CD3-35F7-4EF0-8781-3AD285639BD7}" sibTransId="{CD6C1ECD-17B8-4A2F-94A5-B49417146516}"/>
    <dgm:cxn modelId="{162792A5-1DAA-4572-89E6-00BEED2AFAD8}" type="presOf" srcId="{4C97F82C-2095-49EC-B706-AC33C7B511E8}" destId="{BDBCD057-8A07-4DF2-9C40-E682E8468A3F}" srcOrd="0" destOrd="0" presId="urn:microsoft.com/office/officeart/2005/8/layout/radial3"/>
    <dgm:cxn modelId="{D9DF2AC2-9746-46B6-8978-C0EDFF8ED6B8}" srcId="{E0943A68-44A5-4E85-8536-EB56CA03A2DB}" destId="{CEC66F55-FDD5-4667-AAEA-FD2BCC11AC80}" srcOrd="1" destOrd="0" parTransId="{EF5A132F-A338-422C-9449-DF5BE57731F2}" sibTransId="{CB497D62-0B89-47BC-BF98-DAD1DB57DDE0}"/>
    <dgm:cxn modelId="{208873CC-E826-4A39-9914-A26C6C1AB3CC}" srcId="{E0943A68-44A5-4E85-8536-EB56CA03A2DB}" destId="{A0E2BB44-C0CB-4457-A586-37BB64F068D9}" srcOrd="8" destOrd="0" parTransId="{588D0340-5249-48B5-801E-3CD1B51DD1AF}" sibTransId="{2D02A012-4619-44E8-B7D0-2054C928F015}"/>
    <dgm:cxn modelId="{EBFC3BE7-2340-47B1-B131-E3DEC3FAC356}" srcId="{E0943A68-44A5-4E85-8536-EB56CA03A2DB}" destId="{4C97F82C-2095-49EC-B706-AC33C7B511E8}" srcOrd="7" destOrd="0" parTransId="{5043A0CA-C7F7-490C-BB2F-7DF793122DC7}" sibTransId="{D3A88A39-3957-4C4C-B7D5-65155B70AB01}"/>
    <dgm:cxn modelId="{80FBC7F5-1DAE-4EEF-A123-ACF09D47569E}" type="presOf" srcId="{CEC66F55-FDD5-4667-AAEA-FD2BCC11AC80}" destId="{02BBE024-5824-47BE-A761-F10E06A43BFD}" srcOrd="0" destOrd="0" presId="urn:microsoft.com/office/officeart/2005/8/layout/radial3"/>
    <dgm:cxn modelId="{A4988BFE-5BED-43D2-B468-F9FC8BBB4A75}" type="presOf" srcId="{75AF11C0-9E2B-4BCB-9544-9A84F6BC3087}" destId="{7891D9AE-BBA4-4B7A-83B3-C3E37767DAB7}" srcOrd="0" destOrd="0" presId="urn:microsoft.com/office/officeart/2005/8/layout/radial3"/>
    <dgm:cxn modelId="{6CDC6459-94AC-4954-885A-C908FD280ABA}" type="presParOf" srcId="{C8226696-71EC-4434-8E85-3FE841D785AB}" destId="{B2199D42-5453-468C-BEAD-1154D4B3840E}" srcOrd="0" destOrd="0" presId="urn:microsoft.com/office/officeart/2005/8/layout/radial3"/>
    <dgm:cxn modelId="{70131B25-653D-4DA8-9724-71816E3A138B}" type="presParOf" srcId="{B2199D42-5453-468C-BEAD-1154D4B3840E}" destId="{8842E79F-EE50-4F4E-936F-2AB150E0E28F}" srcOrd="0" destOrd="0" presId="urn:microsoft.com/office/officeart/2005/8/layout/radial3"/>
    <dgm:cxn modelId="{1D89C0B9-0ED3-43EE-A9E3-9B3788347DE9}" type="presParOf" srcId="{B2199D42-5453-468C-BEAD-1154D4B3840E}" destId="{7891D9AE-BBA4-4B7A-83B3-C3E37767DAB7}" srcOrd="1" destOrd="0" presId="urn:microsoft.com/office/officeart/2005/8/layout/radial3"/>
    <dgm:cxn modelId="{80A21D96-A7A6-4343-AB11-578F4C90A665}" type="presParOf" srcId="{B2199D42-5453-468C-BEAD-1154D4B3840E}" destId="{02BBE024-5824-47BE-A761-F10E06A43BFD}" srcOrd="2" destOrd="0" presId="urn:microsoft.com/office/officeart/2005/8/layout/radial3"/>
    <dgm:cxn modelId="{7B149CF9-800F-4381-94AB-25E45B9E4DB5}" type="presParOf" srcId="{B2199D42-5453-468C-BEAD-1154D4B3840E}" destId="{E52FA479-6EDA-4F52-8214-9F830D80F446}" srcOrd="3" destOrd="0" presId="urn:microsoft.com/office/officeart/2005/8/layout/radial3"/>
    <dgm:cxn modelId="{17C3F3E4-FDEF-44B7-9D36-38557381177D}" type="presParOf" srcId="{B2199D42-5453-468C-BEAD-1154D4B3840E}" destId="{D5E29657-9C0D-4EAD-90AB-D433ED4DFC00}" srcOrd="4" destOrd="0" presId="urn:microsoft.com/office/officeart/2005/8/layout/radial3"/>
    <dgm:cxn modelId="{3DFB3482-0343-4DF7-9597-51DC5F02ECC8}" type="presParOf" srcId="{B2199D42-5453-468C-BEAD-1154D4B3840E}" destId="{A5275541-5587-4185-A079-77F238A31C9E}" srcOrd="5" destOrd="0" presId="urn:microsoft.com/office/officeart/2005/8/layout/radial3"/>
    <dgm:cxn modelId="{7FB3C575-0205-4CD5-B19D-D6C010222791}" type="presParOf" srcId="{B2199D42-5453-468C-BEAD-1154D4B3840E}" destId="{91118841-49F9-4A03-A0A7-58E06A1AF449}" srcOrd="6" destOrd="0" presId="urn:microsoft.com/office/officeart/2005/8/layout/radial3"/>
    <dgm:cxn modelId="{5CA4787E-1862-4B1A-B749-2CEE29308B74}" type="presParOf" srcId="{B2199D42-5453-468C-BEAD-1154D4B3840E}" destId="{274289CF-9A89-4611-9ED2-0252BB3D33B9}" srcOrd="7" destOrd="0" presId="urn:microsoft.com/office/officeart/2005/8/layout/radial3"/>
    <dgm:cxn modelId="{9BAF29D7-F6B5-4CFF-B34A-C5EAE3DAC8E3}" type="presParOf" srcId="{B2199D42-5453-468C-BEAD-1154D4B3840E}" destId="{BDBCD057-8A07-4DF2-9C40-E682E8468A3F}" srcOrd="8" destOrd="0" presId="urn:microsoft.com/office/officeart/2005/8/layout/radial3"/>
    <dgm:cxn modelId="{8558BD0D-976B-48A1-9A6B-9030E44BC9A3}" type="presParOf" srcId="{B2199D42-5453-468C-BEAD-1154D4B3840E}" destId="{E64F4897-70FF-4D34-999E-2048202EF8D8}" srcOrd="9"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78337AB-DBAE-432C-AC99-3AE2D2F154F8}" type="doc">
      <dgm:prSet loTypeId="urn:microsoft.com/office/officeart/2005/8/layout/radial3" loCatId="cycle" qsTypeId="urn:microsoft.com/office/officeart/2005/8/quickstyle/simple1" qsCatId="simple" csTypeId="urn:microsoft.com/office/officeart/2005/8/colors/colorful2" csCatId="colorful" phldr="1"/>
      <dgm:spPr/>
      <dgm:t>
        <a:bodyPr/>
        <a:lstStyle/>
        <a:p>
          <a:endParaRPr lang="en-GB"/>
        </a:p>
      </dgm:t>
    </dgm:pt>
    <dgm:pt modelId="{75AF11C0-9E2B-4BCB-9544-9A84F6BC3087}">
      <dgm:prSet phldrT="[Text]"/>
      <dgm:spPr/>
      <dgm:t>
        <a:bodyPr/>
        <a:lstStyle/>
        <a:p>
          <a:r>
            <a:rPr lang="en-GB" dirty="0"/>
            <a:t>Education</a:t>
          </a:r>
        </a:p>
      </dgm:t>
    </dgm:pt>
    <dgm:pt modelId="{77DEE768-9708-4343-ADEB-4EA98E0FBF5E}" type="parTrans" cxnId="{18FDF063-4A21-4B04-B350-E7F4F13D1230}">
      <dgm:prSet/>
      <dgm:spPr/>
      <dgm:t>
        <a:bodyPr/>
        <a:lstStyle/>
        <a:p>
          <a:endParaRPr lang="en-GB"/>
        </a:p>
      </dgm:t>
    </dgm:pt>
    <dgm:pt modelId="{7847B0C5-B02A-4938-816F-042A8C0FFF88}" type="sibTrans" cxnId="{18FDF063-4A21-4B04-B350-E7F4F13D1230}">
      <dgm:prSet/>
      <dgm:spPr/>
      <dgm:t>
        <a:bodyPr/>
        <a:lstStyle/>
        <a:p>
          <a:endParaRPr lang="en-GB"/>
        </a:p>
      </dgm:t>
    </dgm:pt>
    <dgm:pt modelId="{CEC66F55-FDD5-4667-AAEA-FD2BCC11AC80}">
      <dgm:prSet phldrT="[Text]"/>
      <dgm:spPr/>
      <dgm:t>
        <a:bodyPr/>
        <a:lstStyle/>
        <a:p>
          <a:r>
            <a:rPr lang="en-GB" dirty="0"/>
            <a:t>Physical Health Services</a:t>
          </a:r>
        </a:p>
      </dgm:t>
    </dgm:pt>
    <dgm:pt modelId="{EF5A132F-A338-422C-9449-DF5BE57731F2}" type="parTrans" cxnId="{D9DF2AC2-9746-46B6-8978-C0EDFF8ED6B8}">
      <dgm:prSet/>
      <dgm:spPr/>
      <dgm:t>
        <a:bodyPr/>
        <a:lstStyle/>
        <a:p>
          <a:endParaRPr lang="en-GB"/>
        </a:p>
      </dgm:t>
    </dgm:pt>
    <dgm:pt modelId="{CB497D62-0B89-47BC-BF98-DAD1DB57DDE0}" type="sibTrans" cxnId="{D9DF2AC2-9746-46B6-8978-C0EDFF8ED6B8}">
      <dgm:prSet/>
      <dgm:spPr/>
      <dgm:t>
        <a:bodyPr/>
        <a:lstStyle/>
        <a:p>
          <a:endParaRPr lang="en-GB"/>
        </a:p>
      </dgm:t>
    </dgm:pt>
    <dgm:pt modelId="{034CEB75-06A7-46CA-BB42-6DDBA8C73CC0}">
      <dgm:prSet phldrT="[Text]"/>
      <dgm:spPr/>
      <dgm:t>
        <a:bodyPr/>
        <a:lstStyle/>
        <a:p>
          <a:r>
            <a:rPr lang="en-GB" dirty="0"/>
            <a:t>Police</a:t>
          </a:r>
        </a:p>
      </dgm:t>
    </dgm:pt>
    <dgm:pt modelId="{05786173-FFD0-4F31-93F4-170EC958060A}" type="parTrans" cxnId="{A0648A3D-1D3B-4201-952E-F49570538262}">
      <dgm:prSet/>
      <dgm:spPr/>
      <dgm:t>
        <a:bodyPr/>
        <a:lstStyle/>
        <a:p>
          <a:endParaRPr lang="en-GB"/>
        </a:p>
      </dgm:t>
    </dgm:pt>
    <dgm:pt modelId="{55FCB7A8-67D7-41C2-9361-4E38C0DF810C}" type="sibTrans" cxnId="{A0648A3D-1D3B-4201-952E-F49570538262}">
      <dgm:prSet/>
      <dgm:spPr/>
      <dgm:t>
        <a:bodyPr/>
        <a:lstStyle/>
        <a:p>
          <a:endParaRPr lang="en-GB"/>
        </a:p>
      </dgm:t>
    </dgm:pt>
    <dgm:pt modelId="{6EBB8D76-D20F-447B-94BE-9DAE158577C2}">
      <dgm:prSet phldrT="[Text]"/>
      <dgm:spPr/>
      <dgm:t>
        <a:bodyPr/>
        <a:lstStyle/>
        <a:p>
          <a:r>
            <a:rPr lang="en-GB" dirty="0"/>
            <a:t>Social Care</a:t>
          </a:r>
        </a:p>
      </dgm:t>
    </dgm:pt>
    <dgm:pt modelId="{E362A612-5EFA-46AE-9D6C-F808DBEB00DD}" type="parTrans" cxnId="{5C6D8573-DEF0-4DDB-8575-D68F5D56BA18}">
      <dgm:prSet/>
      <dgm:spPr/>
      <dgm:t>
        <a:bodyPr/>
        <a:lstStyle/>
        <a:p>
          <a:endParaRPr lang="en-GB"/>
        </a:p>
      </dgm:t>
    </dgm:pt>
    <dgm:pt modelId="{FA5E4FCB-9685-45A2-8C75-E3970BECDB1E}" type="sibTrans" cxnId="{5C6D8573-DEF0-4DDB-8575-D68F5D56BA18}">
      <dgm:prSet/>
      <dgm:spPr/>
      <dgm:t>
        <a:bodyPr/>
        <a:lstStyle/>
        <a:p>
          <a:endParaRPr lang="en-GB"/>
        </a:p>
      </dgm:t>
    </dgm:pt>
    <dgm:pt modelId="{C33212F9-4AFC-4EC5-A873-B92A37107A6E}">
      <dgm:prSet phldrT="[Text]"/>
      <dgm:spPr/>
      <dgm:t>
        <a:bodyPr/>
        <a:lstStyle/>
        <a:p>
          <a:endParaRPr lang="en-GB"/>
        </a:p>
      </dgm:t>
    </dgm:pt>
    <dgm:pt modelId="{EF9D6AC9-4B98-4F0F-B5EA-9FF05426F76A}" type="parTrans" cxnId="{B699CD98-5411-4DE1-9941-34AFEDE55DCA}">
      <dgm:prSet/>
      <dgm:spPr/>
      <dgm:t>
        <a:bodyPr/>
        <a:lstStyle/>
        <a:p>
          <a:endParaRPr lang="en-GB"/>
        </a:p>
      </dgm:t>
    </dgm:pt>
    <dgm:pt modelId="{C9361535-23EB-48D8-91C4-BF715403F8A5}" type="sibTrans" cxnId="{B699CD98-5411-4DE1-9941-34AFEDE55DCA}">
      <dgm:prSet/>
      <dgm:spPr/>
      <dgm:t>
        <a:bodyPr/>
        <a:lstStyle/>
        <a:p>
          <a:endParaRPr lang="en-GB"/>
        </a:p>
      </dgm:t>
    </dgm:pt>
    <dgm:pt modelId="{954A2B72-2801-4AEB-A802-34C9B110DE9D}">
      <dgm:prSet phldrT="[Text]"/>
      <dgm:spPr/>
      <dgm:t>
        <a:bodyPr/>
        <a:lstStyle/>
        <a:p>
          <a:r>
            <a:rPr lang="en-GB" dirty="0"/>
            <a:t>Local Authority</a:t>
          </a:r>
        </a:p>
      </dgm:t>
    </dgm:pt>
    <dgm:pt modelId="{B1A52CD3-35F7-4EF0-8781-3AD285639BD7}" type="parTrans" cxnId="{1C61AFA2-9346-42AD-9D71-948DA2D0F7A4}">
      <dgm:prSet/>
      <dgm:spPr/>
      <dgm:t>
        <a:bodyPr/>
        <a:lstStyle/>
        <a:p>
          <a:endParaRPr lang="en-GB"/>
        </a:p>
      </dgm:t>
    </dgm:pt>
    <dgm:pt modelId="{CD6C1ECD-17B8-4A2F-94A5-B49417146516}" type="sibTrans" cxnId="{1C61AFA2-9346-42AD-9D71-948DA2D0F7A4}">
      <dgm:prSet/>
      <dgm:spPr/>
      <dgm:t>
        <a:bodyPr/>
        <a:lstStyle/>
        <a:p>
          <a:endParaRPr lang="en-GB"/>
        </a:p>
      </dgm:t>
    </dgm:pt>
    <dgm:pt modelId="{7F39AE4C-3E80-46E6-8705-CAD534CA2B66}">
      <dgm:prSet phldrT="[Text]"/>
      <dgm:spPr/>
      <dgm:t>
        <a:bodyPr/>
        <a:lstStyle/>
        <a:p>
          <a:r>
            <a:rPr lang="en-GB" dirty="0"/>
            <a:t>Youth Offending Teams</a:t>
          </a:r>
        </a:p>
      </dgm:t>
    </dgm:pt>
    <dgm:pt modelId="{2178174F-EE25-4747-AF06-D65CE72D2286}" type="parTrans" cxnId="{D77C392A-0F4E-4478-9034-5C956EE2B787}">
      <dgm:prSet/>
      <dgm:spPr/>
      <dgm:t>
        <a:bodyPr/>
        <a:lstStyle/>
        <a:p>
          <a:endParaRPr lang="en-GB"/>
        </a:p>
      </dgm:t>
    </dgm:pt>
    <dgm:pt modelId="{44D346AC-0226-4F33-9FC2-EC5BEED156EA}" type="sibTrans" cxnId="{D77C392A-0F4E-4478-9034-5C956EE2B787}">
      <dgm:prSet/>
      <dgm:spPr/>
      <dgm:t>
        <a:bodyPr/>
        <a:lstStyle/>
        <a:p>
          <a:endParaRPr lang="en-GB"/>
        </a:p>
      </dgm:t>
    </dgm:pt>
    <dgm:pt modelId="{7F7D4447-D0FE-41B3-B642-F847AEAF26C6}">
      <dgm:prSet phldrT="[Text]"/>
      <dgm:spPr/>
      <dgm:t>
        <a:bodyPr/>
        <a:lstStyle/>
        <a:p>
          <a:r>
            <a:rPr lang="en-GB" dirty="0"/>
            <a:t>Liaison &amp; Diversion Services</a:t>
          </a:r>
        </a:p>
      </dgm:t>
    </dgm:pt>
    <dgm:pt modelId="{3705551A-EE28-4658-865A-8A33C2541F65}" type="parTrans" cxnId="{65C7CA53-57E0-4EDA-91A3-8ABB88079562}">
      <dgm:prSet/>
      <dgm:spPr/>
      <dgm:t>
        <a:bodyPr/>
        <a:lstStyle/>
        <a:p>
          <a:endParaRPr lang="en-GB"/>
        </a:p>
      </dgm:t>
    </dgm:pt>
    <dgm:pt modelId="{411691F7-0C56-434B-A2B6-2AB4E4C72FC8}" type="sibTrans" cxnId="{65C7CA53-57E0-4EDA-91A3-8ABB88079562}">
      <dgm:prSet/>
      <dgm:spPr/>
      <dgm:t>
        <a:bodyPr/>
        <a:lstStyle/>
        <a:p>
          <a:endParaRPr lang="en-GB"/>
        </a:p>
      </dgm:t>
    </dgm:pt>
    <dgm:pt modelId="{4C97F82C-2095-49EC-B706-AC33C7B511E8}">
      <dgm:prSet phldrT="[Text]"/>
      <dgm:spPr/>
      <dgm:t>
        <a:bodyPr/>
        <a:lstStyle/>
        <a:p>
          <a:r>
            <a:rPr lang="en-GB" dirty="0"/>
            <a:t>Mental Health Services</a:t>
          </a:r>
        </a:p>
      </dgm:t>
    </dgm:pt>
    <dgm:pt modelId="{5043A0CA-C7F7-490C-BB2F-7DF793122DC7}" type="parTrans" cxnId="{EBFC3BE7-2340-47B1-B131-E3DEC3FAC356}">
      <dgm:prSet/>
      <dgm:spPr/>
      <dgm:t>
        <a:bodyPr/>
        <a:lstStyle/>
        <a:p>
          <a:endParaRPr lang="en-GB"/>
        </a:p>
      </dgm:t>
    </dgm:pt>
    <dgm:pt modelId="{D3A88A39-3957-4C4C-B7D5-65155B70AB01}" type="sibTrans" cxnId="{EBFC3BE7-2340-47B1-B131-E3DEC3FAC356}">
      <dgm:prSet/>
      <dgm:spPr/>
      <dgm:t>
        <a:bodyPr/>
        <a:lstStyle/>
        <a:p>
          <a:endParaRPr lang="en-GB"/>
        </a:p>
      </dgm:t>
    </dgm:pt>
    <dgm:pt modelId="{A0E2BB44-C0CB-4457-A586-37BB64F068D9}">
      <dgm:prSet phldrT="[Text]"/>
      <dgm:spPr/>
      <dgm:t>
        <a:bodyPr/>
        <a:lstStyle/>
        <a:p>
          <a:r>
            <a:rPr lang="en-GB" dirty="0"/>
            <a:t>Voluntary Sector Services</a:t>
          </a:r>
        </a:p>
      </dgm:t>
    </dgm:pt>
    <dgm:pt modelId="{588D0340-5249-48B5-801E-3CD1B51DD1AF}" type="parTrans" cxnId="{208873CC-E826-4A39-9914-A26C6C1AB3CC}">
      <dgm:prSet/>
      <dgm:spPr/>
      <dgm:t>
        <a:bodyPr/>
        <a:lstStyle/>
        <a:p>
          <a:endParaRPr lang="en-GB"/>
        </a:p>
      </dgm:t>
    </dgm:pt>
    <dgm:pt modelId="{2D02A012-4619-44E8-B7D0-2054C928F015}" type="sibTrans" cxnId="{208873CC-E826-4A39-9914-A26C6C1AB3CC}">
      <dgm:prSet/>
      <dgm:spPr/>
      <dgm:t>
        <a:bodyPr/>
        <a:lstStyle/>
        <a:p>
          <a:endParaRPr lang="en-US"/>
        </a:p>
      </dgm:t>
    </dgm:pt>
    <dgm:pt modelId="{E0943A68-44A5-4E85-8536-EB56CA03A2DB}">
      <dgm:prSet phldrT="[Text]" phldr="1"/>
      <dgm:spPr>
        <a:blipFill rotWithShape="0">
          <a:blip xmlns:r="http://schemas.openxmlformats.org/officeDocument/2006/relationships" r:embed="rId1"/>
          <a:srcRect/>
          <a:stretch>
            <a:fillRect l="-13000" r="-13000"/>
          </a:stretch>
        </a:blipFill>
      </dgm:spPr>
      <dgm:t>
        <a:bodyPr/>
        <a:lstStyle/>
        <a:p>
          <a:endParaRPr lang="en-GB" dirty="0"/>
        </a:p>
      </dgm:t>
    </dgm:pt>
    <dgm:pt modelId="{E4DF60F4-8D82-4AEF-B8D7-A029FD05A978}" type="sibTrans" cxnId="{C3BF761A-B7AB-40E9-9E0F-E065D94AB47E}">
      <dgm:prSet/>
      <dgm:spPr/>
      <dgm:t>
        <a:bodyPr/>
        <a:lstStyle/>
        <a:p>
          <a:endParaRPr lang="en-GB"/>
        </a:p>
      </dgm:t>
    </dgm:pt>
    <dgm:pt modelId="{1E6B8E0E-7F0B-4E34-A4C1-BA2DE43967E7}" type="parTrans" cxnId="{C3BF761A-B7AB-40E9-9E0F-E065D94AB47E}">
      <dgm:prSet/>
      <dgm:spPr/>
      <dgm:t>
        <a:bodyPr/>
        <a:lstStyle/>
        <a:p>
          <a:endParaRPr lang="en-GB"/>
        </a:p>
      </dgm:t>
    </dgm:pt>
    <dgm:pt modelId="{C8226696-71EC-4434-8E85-3FE841D785AB}" type="pres">
      <dgm:prSet presAssocID="{B78337AB-DBAE-432C-AC99-3AE2D2F154F8}" presName="composite" presStyleCnt="0">
        <dgm:presLayoutVars>
          <dgm:chMax val="1"/>
          <dgm:dir/>
          <dgm:resizeHandles val="exact"/>
        </dgm:presLayoutVars>
      </dgm:prSet>
      <dgm:spPr/>
    </dgm:pt>
    <dgm:pt modelId="{B2199D42-5453-468C-BEAD-1154D4B3840E}" type="pres">
      <dgm:prSet presAssocID="{B78337AB-DBAE-432C-AC99-3AE2D2F154F8}" presName="radial" presStyleCnt="0">
        <dgm:presLayoutVars>
          <dgm:animLvl val="ctr"/>
        </dgm:presLayoutVars>
      </dgm:prSet>
      <dgm:spPr/>
    </dgm:pt>
    <dgm:pt modelId="{8842E79F-EE50-4F4E-936F-2AB150E0E28F}" type="pres">
      <dgm:prSet presAssocID="{E0943A68-44A5-4E85-8536-EB56CA03A2DB}" presName="centerShape" presStyleLbl="vennNode1" presStyleIdx="0" presStyleCnt="10"/>
      <dgm:spPr/>
    </dgm:pt>
    <dgm:pt modelId="{7891D9AE-BBA4-4B7A-83B3-C3E37767DAB7}" type="pres">
      <dgm:prSet presAssocID="{75AF11C0-9E2B-4BCB-9544-9A84F6BC3087}" presName="node" presStyleLbl="vennNode1" presStyleIdx="1" presStyleCnt="10">
        <dgm:presLayoutVars>
          <dgm:bulletEnabled val="1"/>
        </dgm:presLayoutVars>
      </dgm:prSet>
      <dgm:spPr/>
    </dgm:pt>
    <dgm:pt modelId="{02BBE024-5824-47BE-A761-F10E06A43BFD}" type="pres">
      <dgm:prSet presAssocID="{CEC66F55-FDD5-4667-AAEA-FD2BCC11AC80}" presName="node" presStyleLbl="vennNode1" presStyleIdx="2" presStyleCnt="10">
        <dgm:presLayoutVars>
          <dgm:bulletEnabled val="1"/>
        </dgm:presLayoutVars>
      </dgm:prSet>
      <dgm:spPr/>
    </dgm:pt>
    <dgm:pt modelId="{E52FA479-6EDA-4F52-8214-9F830D80F446}" type="pres">
      <dgm:prSet presAssocID="{034CEB75-06A7-46CA-BB42-6DDBA8C73CC0}" presName="node" presStyleLbl="vennNode1" presStyleIdx="3" presStyleCnt="10">
        <dgm:presLayoutVars>
          <dgm:bulletEnabled val="1"/>
        </dgm:presLayoutVars>
      </dgm:prSet>
      <dgm:spPr/>
    </dgm:pt>
    <dgm:pt modelId="{D5E29657-9C0D-4EAD-90AB-D433ED4DFC00}" type="pres">
      <dgm:prSet presAssocID="{6EBB8D76-D20F-447B-94BE-9DAE158577C2}" presName="node" presStyleLbl="vennNode1" presStyleIdx="4" presStyleCnt="10">
        <dgm:presLayoutVars>
          <dgm:bulletEnabled val="1"/>
        </dgm:presLayoutVars>
      </dgm:prSet>
      <dgm:spPr/>
    </dgm:pt>
    <dgm:pt modelId="{A5275541-5587-4185-A079-77F238A31C9E}" type="pres">
      <dgm:prSet presAssocID="{954A2B72-2801-4AEB-A802-34C9B110DE9D}" presName="node" presStyleLbl="vennNode1" presStyleIdx="5" presStyleCnt="10">
        <dgm:presLayoutVars>
          <dgm:bulletEnabled val="1"/>
        </dgm:presLayoutVars>
      </dgm:prSet>
      <dgm:spPr/>
    </dgm:pt>
    <dgm:pt modelId="{91118841-49F9-4A03-A0A7-58E06A1AF449}" type="pres">
      <dgm:prSet presAssocID="{7F39AE4C-3E80-46E6-8705-CAD534CA2B66}" presName="node" presStyleLbl="vennNode1" presStyleIdx="6" presStyleCnt="10">
        <dgm:presLayoutVars>
          <dgm:bulletEnabled val="1"/>
        </dgm:presLayoutVars>
      </dgm:prSet>
      <dgm:spPr/>
    </dgm:pt>
    <dgm:pt modelId="{274289CF-9A89-4611-9ED2-0252BB3D33B9}" type="pres">
      <dgm:prSet presAssocID="{7F7D4447-D0FE-41B3-B642-F847AEAF26C6}" presName="node" presStyleLbl="vennNode1" presStyleIdx="7" presStyleCnt="10">
        <dgm:presLayoutVars>
          <dgm:bulletEnabled val="1"/>
        </dgm:presLayoutVars>
      </dgm:prSet>
      <dgm:spPr/>
    </dgm:pt>
    <dgm:pt modelId="{BDBCD057-8A07-4DF2-9C40-E682E8468A3F}" type="pres">
      <dgm:prSet presAssocID="{4C97F82C-2095-49EC-B706-AC33C7B511E8}" presName="node" presStyleLbl="vennNode1" presStyleIdx="8" presStyleCnt="10">
        <dgm:presLayoutVars>
          <dgm:bulletEnabled val="1"/>
        </dgm:presLayoutVars>
      </dgm:prSet>
      <dgm:spPr/>
    </dgm:pt>
    <dgm:pt modelId="{E64F4897-70FF-4D34-999E-2048202EF8D8}" type="pres">
      <dgm:prSet presAssocID="{A0E2BB44-C0CB-4457-A586-37BB64F068D9}" presName="node" presStyleLbl="vennNode1" presStyleIdx="9" presStyleCnt="10">
        <dgm:presLayoutVars>
          <dgm:bulletEnabled val="1"/>
        </dgm:presLayoutVars>
      </dgm:prSet>
      <dgm:spPr/>
    </dgm:pt>
  </dgm:ptLst>
  <dgm:cxnLst>
    <dgm:cxn modelId="{DB7DEB02-6043-4A2D-AB00-063BD2992130}" type="presOf" srcId="{7F39AE4C-3E80-46E6-8705-CAD534CA2B66}" destId="{91118841-49F9-4A03-A0A7-58E06A1AF449}" srcOrd="0" destOrd="0" presId="urn:microsoft.com/office/officeart/2005/8/layout/radial3"/>
    <dgm:cxn modelId="{C3BF761A-B7AB-40E9-9E0F-E065D94AB47E}" srcId="{B78337AB-DBAE-432C-AC99-3AE2D2F154F8}" destId="{E0943A68-44A5-4E85-8536-EB56CA03A2DB}" srcOrd="0" destOrd="0" parTransId="{1E6B8E0E-7F0B-4E34-A4C1-BA2DE43967E7}" sibTransId="{E4DF60F4-8D82-4AEF-B8D7-A029FD05A978}"/>
    <dgm:cxn modelId="{D77C392A-0F4E-4478-9034-5C956EE2B787}" srcId="{E0943A68-44A5-4E85-8536-EB56CA03A2DB}" destId="{7F39AE4C-3E80-46E6-8705-CAD534CA2B66}" srcOrd="5" destOrd="0" parTransId="{2178174F-EE25-4747-AF06-D65CE72D2286}" sibTransId="{44D346AC-0226-4F33-9FC2-EC5BEED156EA}"/>
    <dgm:cxn modelId="{1C55A031-F7F3-440E-BDFB-2BFD9F1F0B10}" type="presOf" srcId="{034CEB75-06A7-46CA-BB42-6DDBA8C73CC0}" destId="{E52FA479-6EDA-4F52-8214-9F830D80F446}" srcOrd="0" destOrd="0" presId="urn:microsoft.com/office/officeart/2005/8/layout/radial3"/>
    <dgm:cxn modelId="{A0648A3D-1D3B-4201-952E-F49570538262}" srcId="{E0943A68-44A5-4E85-8536-EB56CA03A2DB}" destId="{034CEB75-06A7-46CA-BB42-6DDBA8C73CC0}" srcOrd="2" destOrd="0" parTransId="{05786173-FFD0-4F31-93F4-170EC958060A}" sibTransId="{55FCB7A8-67D7-41C2-9361-4E38C0DF810C}"/>
    <dgm:cxn modelId="{6147665C-DBE9-41C5-ACE3-29EC5A81A9B3}" type="presOf" srcId="{7F7D4447-D0FE-41B3-B642-F847AEAF26C6}" destId="{274289CF-9A89-4611-9ED2-0252BB3D33B9}" srcOrd="0" destOrd="0" presId="urn:microsoft.com/office/officeart/2005/8/layout/radial3"/>
    <dgm:cxn modelId="{E4EC5961-2A17-4916-B884-7C6636A6F34C}" type="presOf" srcId="{A0E2BB44-C0CB-4457-A586-37BB64F068D9}" destId="{E64F4897-70FF-4D34-999E-2048202EF8D8}" srcOrd="0" destOrd="0" presId="urn:microsoft.com/office/officeart/2005/8/layout/radial3"/>
    <dgm:cxn modelId="{0D2A1562-4376-4D5C-AA1A-8FEB4A9FC27E}" type="presOf" srcId="{E0943A68-44A5-4E85-8536-EB56CA03A2DB}" destId="{8842E79F-EE50-4F4E-936F-2AB150E0E28F}" srcOrd="0" destOrd="0" presId="urn:microsoft.com/office/officeart/2005/8/layout/radial3"/>
    <dgm:cxn modelId="{18FDF063-4A21-4B04-B350-E7F4F13D1230}" srcId="{E0943A68-44A5-4E85-8536-EB56CA03A2DB}" destId="{75AF11C0-9E2B-4BCB-9544-9A84F6BC3087}" srcOrd="0" destOrd="0" parTransId="{77DEE768-9708-4343-ADEB-4EA98E0FBF5E}" sibTransId="{7847B0C5-B02A-4938-816F-042A8C0FFF88}"/>
    <dgm:cxn modelId="{6A796C4D-C9D2-4885-B322-9F6DD4EC2378}" type="presOf" srcId="{954A2B72-2801-4AEB-A802-34C9B110DE9D}" destId="{A5275541-5587-4185-A079-77F238A31C9E}" srcOrd="0" destOrd="0" presId="urn:microsoft.com/office/officeart/2005/8/layout/radial3"/>
    <dgm:cxn modelId="{1A4D4053-F3AE-41B7-99FA-88780764BEFC}" type="presOf" srcId="{B78337AB-DBAE-432C-AC99-3AE2D2F154F8}" destId="{C8226696-71EC-4434-8E85-3FE841D785AB}" srcOrd="0" destOrd="0" presId="urn:microsoft.com/office/officeart/2005/8/layout/radial3"/>
    <dgm:cxn modelId="{5C6D8573-DEF0-4DDB-8575-D68F5D56BA18}" srcId="{E0943A68-44A5-4E85-8536-EB56CA03A2DB}" destId="{6EBB8D76-D20F-447B-94BE-9DAE158577C2}" srcOrd="3" destOrd="0" parTransId="{E362A612-5EFA-46AE-9D6C-F808DBEB00DD}" sibTransId="{FA5E4FCB-9685-45A2-8C75-E3970BECDB1E}"/>
    <dgm:cxn modelId="{65C7CA53-57E0-4EDA-91A3-8ABB88079562}" srcId="{E0943A68-44A5-4E85-8536-EB56CA03A2DB}" destId="{7F7D4447-D0FE-41B3-B642-F847AEAF26C6}" srcOrd="6" destOrd="0" parTransId="{3705551A-EE28-4658-865A-8A33C2541F65}" sibTransId="{411691F7-0C56-434B-A2B6-2AB4E4C72FC8}"/>
    <dgm:cxn modelId="{0732E684-6D14-4D06-B72D-D947CD8F9A9D}" type="presOf" srcId="{6EBB8D76-D20F-447B-94BE-9DAE158577C2}" destId="{D5E29657-9C0D-4EAD-90AB-D433ED4DFC00}" srcOrd="0" destOrd="0" presId="urn:microsoft.com/office/officeart/2005/8/layout/radial3"/>
    <dgm:cxn modelId="{B699CD98-5411-4DE1-9941-34AFEDE55DCA}" srcId="{B78337AB-DBAE-432C-AC99-3AE2D2F154F8}" destId="{C33212F9-4AFC-4EC5-A873-B92A37107A6E}" srcOrd="1" destOrd="0" parTransId="{EF9D6AC9-4B98-4F0F-B5EA-9FF05426F76A}" sibTransId="{C9361535-23EB-48D8-91C4-BF715403F8A5}"/>
    <dgm:cxn modelId="{1C61AFA2-9346-42AD-9D71-948DA2D0F7A4}" srcId="{E0943A68-44A5-4E85-8536-EB56CA03A2DB}" destId="{954A2B72-2801-4AEB-A802-34C9B110DE9D}" srcOrd="4" destOrd="0" parTransId="{B1A52CD3-35F7-4EF0-8781-3AD285639BD7}" sibTransId="{CD6C1ECD-17B8-4A2F-94A5-B49417146516}"/>
    <dgm:cxn modelId="{162792A5-1DAA-4572-89E6-00BEED2AFAD8}" type="presOf" srcId="{4C97F82C-2095-49EC-B706-AC33C7B511E8}" destId="{BDBCD057-8A07-4DF2-9C40-E682E8468A3F}" srcOrd="0" destOrd="0" presId="urn:microsoft.com/office/officeart/2005/8/layout/radial3"/>
    <dgm:cxn modelId="{D9DF2AC2-9746-46B6-8978-C0EDFF8ED6B8}" srcId="{E0943A68-44A5-4E85-8536-EB56CA03A2DB}" destId="{CEC66F55-FDD5-4667-AAEA-FD2BCC11AC80}" srcOrd="1" destOrd="0" parTransId="{EF5A132F-A338-422C-9449-DF5BE57731F2}" sibTransId="{CB497D62-0B89-47BC-BF98-DAD1DB57DDE0}"/>
    <dgm:cxn modelId="{208873CC-E826-4A39-9914-A26C6C1AB3CC}" srcId="{E0943A68-44A5-4E85-8536-EB56CA03A2DB}" destId="{A0E2BB44-C0CB-4457-A586-37BB64F068D9}" srcOrd="8" destOrd="0" parTransId="{588D0340-5249-48B5-801E-3CD1B51DD1AF}" sibTransId="{2D02A012-4619-44E8-B7D0-2054C928F015}"/>
    <dgm:cxn modelId="{EBFC3BE7-2340-47B1-B131-E3DEC3FAC356}" srcId="{E0943A68-44A5-4E85-8536-EB56CA03A2DB}" destId="{4C97F82C-2095-49EC-B706-AC33C7B511E8}" srcOrd="7" destOrd="0" parTransId="{5043A0CA-C7F7-490C-BB2F-7DF793122DC7}" sibTransId="{D3A88A39-3957-4C4C-B7D5-65155B70AB01}"/>
    <dgm:cxn modelId="{80FBC7F5-1DAE-4EEF-A123-ACF09D47569E}" type="presOf" srcId="{CEC66F55-FDD5-4667-AAEA-FD2BCC11AC80}" destId="{02BBE024-5824-47BE-A761-F10E06A43BFD}" srcOrd="0" destOrd="0" presId="urn:microsoft.com/office/officeart/2005/8/layout/radial3"/>
    <dgm:cxn modelId="{A4988BFE-5BED-43D2-B468-F9FC8BBB4A75}" type="presOf" srcId="{75AF11C0-9E2B-4BCB-9544-9A84F6BC3087}" destId="{7891D9AE-BBA4-4B7A-83B3-C3E37767DAB7}" srcOrd="0" destOrd="0" presId="urn:microsoft.com/office/officeart/2005/8/layout/radial3"/>
    <dgm:cxn modelId="{6CDC6459-94AC-4954-885A-C908FD280ABA}" type="presParOf" srcId="{C8226696-71EC-4434-8E85-3FE841D785AB}" destId="{B2199D42-5453-468C-BEAD-1154D4B3840E}" srcOrd="0" destOrd="0" presId="urn:microsoft.com/office/officeart/2005/8/layout/radial3"/>
    <dgm:cxn modelId="{70131B25-653D-4DA8-9724-71816E3A138B}" type="presParOf" srcId="{B2199D42-5453-468C-BEAD-1154D4B3840E}" destId="{8842E79F-EE50-4F4E-936F-2AB150E0E28F}" srcOrd="0" destOrd="0" presId="urn:microsoft.com/office/officeart/2005/8/layout/radial3"/>
    <dgm:cxn modelId="{1D89C0B9-0ED3-43EE-A9E3-9B3788347DE9}" type="presParOf" srcId="{B2199D42-5453-468C-BEAD-1154D4B3840E}" destId="{7891D9AE-BBA4-4B7A-83B3-C3E37767DAB7}" srcOrd="1" destOrd="0" presId="urn:microsoft.com/office/officeart/2005/8/layout/radial3"/>
    <dgm:cxn modelId="{80A21D96-A7A6-4343-AB11-578F4C90A665}" type="presParOf" srcId="{B2199D42-5453-468C-BEAD-1154D4B3840E}" destId="{02BBE024-5824-47BE-A761-F10E06A43BFD}" srcOrd="2" destOrd="0" presId="urn:microsoft.com/office/officeart/2005/8/layout/radial3"/>
    <dgm:cxn modelId="{7B149CF9-800F-4381-94AB-25E45B9E4DB5}" type="presParOf" srcId="{B2199D42-5453-468C-BEAD-1154D4B3840E}" destId="{E52FA479-6EDA-4F52-8214-9F830D80F446}" srcOrd="3" destOrd="0" presId="urn:microsoft.com/office/officeart/2005/8/layout/radial3"/>
    <dgm:cxn modelId="{17C3F3E4-FDEF-44B7-9D36-38557381177D}" type="presParOf" srcId="{B2199D42-5453-468C-BEAD-1154D4B3840E}" destId="{D5E29657-9C0D-4EAD-90AB-D433ED4DFC00}" srcOrd="4" destOrd="0" presId="urn:microsoft.com/office/officeart/2005/8/layout/radial3"/>
    <dgm:cxn modelId="{3DFB3482-0343-4DF7-9597-51DC5F02ECC8}" type="presParOf" srcId="{B2199D42-5453-468C-BEAD-1154D4B3840E}" destId="{A5275541-5587-4185-A079-77F238A31C9E}" srcOrd="5" destOrd="0" presId="urn:microsoft.com/office/officeart/2005/8/layout/radial3"/>
    <dgm:cxn modelId="{7FB3C575-0205-4CD5-B19D-D6C010222791}" type="presParOf" srcId="{B2199D42-5453-468C-BEAD-1154D4B3840E}" destId="{91118841-49F9-4A03-A0A7-58E06A1AF449}" srcOrd="6" destOrd="0" presId="urn:microsoft.com/office/officeart/2005/8/layout/radial3"/>
    <dgm:cxn modelId="{5CA4787E-1862-4B1A-B749-2CEE29308B74}" type="presParOf" srcId="{B2199D42-5453-468C-BEAD-1154D4B3840E}" destId="{274289CF-9A89-4611-9ED2-0252BB3D33B9}" srcOrd="7" destOrd="0" presId="urn:microsoft.com/office/officeart/2005/8/layout/radial3"/>
    <dgm:cxn modelId="{9BAF29D7-F6B5-4CFF-B34A-C5EAE3DAC8E3}" type="presParOf" srcId="{B2199D42-5453-468C-BEAD-1154D4B3840E}" destId="{BDBCD057-8A07-4DF2-9C40-E682E8468A3F}" srcOrd="8" destOrd="0" presId="urn:microsoft.com/office/officeart/2005/8/layout/radial3"/>
    <dgm:cxn modelId="{8558BD0D-976B-48A1-9A6B-9030E44BC9A3}" type="presParOf" srcId="{B2199D42-5453-468C-BEAD-1154D4B3840E}" destId="{E64F4897-70FF-4D34-999E-2048202EF8D8}" srcOrd="9"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E84801-49A5-4511-8281-4703090E94BC}">
      <dsp:nvSpPr>
        <dsp:cNvPr id="0" name=""/>
        <dsp:cNvSpPr/>
      </dsp:nvSpPr>
      <dsp:spPr>
        <a:xfrm>
          <a:off x="1291" y="1173666"/>
          <a:ext cx="2116234" cy="2116234"/>
        </a:xfrm>
        <a:prstGeom prst="ellipse">
          <a:avLst/>
        </a:prstGeom>
        <a:solidFill>
          <a:schemeClr val="accent1">
            <a:lumMod val="20000"/>
            <a:lumOff val="80000"/>
            <a:alpha val="50000"/>
          </a:scheme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16463" tIns="15240" rIns="116463" bIns="15240" numCol="1" spcCol="1270" anchor="ctr" anchorCtr="0">
          <a:noAutofit/>
        </a:bodyPr>
        <a:lstStyle/>
        <a:p>
          <a:pPr marL="0" lvl="0" indent="0" algn="ctr" defTabSz="533400">
            <a:lnSpc>
              <a:spcPct val="90000"/>
            </a:lnSpc>
            <a:spcBef>
              <a:spcPct val="0"/>
            </a:spcBef>
            <a:spcAft>
              <a:spcPct val="35000"/>
            </a:spcAft>
            <a:buNone/>
          </a:pPr>
          <a:r>
            <a:rPr lang="en-GB" sz="1200" kern="1200" dirty="0">
              <a:solidFill>
                <a:sysClr val="windowText" lastClr="000000"/>
              </a:solidFill>
              <a:latin typeface="Arial" panose="020B0604020202020204" pitchFamily="34" charset="0"/>
              <a:ea typeface="+mn-ea"/>
              <a:cs typeface="Arial" panose="020B0604020202020204" pitchFamily="34" charset="0"/>
            </a:rPr>
            <a:t>Have a higher likelihood of having been subjected to </a:t>
          </a:r>
          <a:r>
            <a:rPr lang="en-GB" sz="1200" b="1" kern="1200" dirty="0">
              <a:solidFill>
                <a:sysClr val="windowText" lastClr="000000"/>
              </a:solidFill>
              <a:latin typeface="Arial" panose="020B0604020202020204" pitchFamily="34" charset="0"/>
              <a:ea typeface="+mn-ea"/>
              <a:cs typeface="Arial" panose="020B0604020202020204" pitchFamily="34" charset="0"/>
            </a:rPr>
            <a:t>Adverse Childhood Experiences (ACEs)</a:t>
          </a:r>
        </a:p>
      </dsp:txBody>
      <dsp:txXfrm>
        <a:off x="311206" y="1483581"/>
        <a:ext cx="1496404" cy="1496404"/>
      </dsp:txXfrm>
    </dsp:sp>
    <dsp:sp modelId="{9B66B8DA-D26E-452E-99A2-7AB954C1FF31}">
      <dsp:nvSpPr>
        <dsp:cNvPr id="0" name=""/>
        <dsp:cNvSpPr/>
      </dsp:nvSpPr>
      <dsp:spPr>
        <a:xfrm>
          <a:off x="1694279" y="1173666"/>
          <a:ext cx="2116234" cy="2116234"/>
        </a:xfrm>
        <a:prstGeom prst="ellipse">
          <a:avLst/>
        </a:prstGeom>
        <a:solidFill>
          <a:schemeClr val="accent1">
            <a:lumMod val="40000"/>
            <a:lumOff val="60000"/>
            <a:alpha val="50000"/>
          </a:scheme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16463" tIns="15240" rIns="116463" bIns="15240" numCol="1" spcCol="1270" anchor="ctr" anchorCtr="0">
          <a:noAutofit/>
        </a:bodyPr>
        <a:lstStyle/>
        <a:p>
          <a:pPr marL="0" lvl="0" indent="0" algn="ctr" defTabSz="533400">
            <a:lnSpc>
              <a:spcPct val="90000"/>
            </a:lnSpc>
            <a:spcBef>
              <a:spcPct val="0"/>
            </a:spcBef>
            <a:spcAft>
              <a:spcPct val="35000"/>
            </a:spcAft>
            <a:buNone/>
          </a:pPr>
          <a:r>
            <a:rPr lang="en-GB" sz="1200" kern="1200" dirty="0">
              <a:solidFill>
                <a:sysClr val="windowText" lastClr="000000"/>
              </a:solidFill>
              <a:latin typeface="Arial" panose="020B0604020202020204" pitchFamily="34" charset="0"/>
              <a:ea typeface="+mn-ea"/>
              <a:cs typeface="Arial" panose="020B0604020202020204" pitchFamily="34" charset="0"/>
            </a:rPr>
            <a:t>Have a higher likelihood of having been subjected to </a:t>
          </a:r>
          <a:r>
            <a:rPr lang="en-GB" sz="1200" b="1" kern="1200" dirty="0">
              <a:solidFill>
                <a:sysClr val="windowText" lastClr="000000"/>
              </a:solidFill>
              <a:latin typeface="Arial" panose="020B0604020202020204" pitchFamily="34" charset="0"/>
              <a:ea typeface="+mn-ea"/>
              <a:cs typeface="Arial" panose="020B0604020202020204" pitchFamily="34" charset="0"/>
            </a:rPr>
            <a:t>trauma or severe neglect</a:t>
          </a:r>
          <a:r>
            <a:rPr lang="en-GB" sz="1500" b="1" kern="1200" dirty="0">
              <a:solidFill>
                <a:sysClr val="windowText" lastClr="000000"/>
              </a:solidFill>
              <a:latin typeface="Arial" panose="020B0604020202020204" pitchFamily="34" charset="0"/>
              <a:ea typeface="+mn-ea"/>
              <a:cs typeface="Arial" panose="020B0604020202020204" pitchFamily="34" charset="0"/>
            </a:rPr>
            <a:t>.</a:t>
          </a:r>
        </a:p>
      </dsp:txBody>
      <dsp:txXfrm>
        <a:off x="2004194" y="1483581"/>
        <a:ext cx="1496404" cy="1496404"/>
      </dsp:txXfrm>
    </dsp:sp>
    <dsp:sp modelId="{323C7A1B-B33E-4267-AF66-8623CCEC646B}">
      <dsp:nvSpPr>
        <dsp:cNvPr id="0" name=""/>
        <dsp:cNvSpPr/>
      </dsp:nvSpPr>
      <dsp:spPr>
        <a:xfrm>
          <a:off x="3387266" y="1173666"/>
          <a:ext cx="2116234" cy="2116234"/>
        </a:xfrm>
        <a:prstGeom prst="ellipse">
          <a:avLst/>
        </a:prstGeom>
        <a:solidFill>
          <a:schemeClr val="accent1">
            <a:lumMod val="60000"/>
            <a:lumOff val="40000"/>
            <a:alpha val="50000"/>
          </a:scheme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16463" tIns="15240" rIns="116463" bIns="15240" numCol="1" spcCol="1270" anchor="ctr" anchorCtr="0">
          <a:noAutofit/>
        </a:bodyPr>
        <a:lstStyle/>
        <a:p>
          <a:pPr marL="0" lvl="0" indent="0" algn="ctr" defTabSz="533400">
            <a:lnSpc>
              <a:spcPct val="90000"/>
            </a:lnSpc>
            <a:spcBef>
              <a:spcPct val="0"/>
            </a:spcBef>
            <a:spcAft>
              <a:spcPct val="35000"/>
            </a:spcAft>
            <a:buNone/>
          </a:pPr>
          <a:r>
            <a:rPr lang="en-GB" sz="1200" kern="1200" dirty="0">
              <a:solidFill>
                <a:sysClr val="windowText" lastClr="000000"/>
              </a:solidFill>
              <a:latin typeface="Arial" panose="020B0604020202020204" pitchFamily="34" charset="0"/>
              <a:ea typeface="+mn-ea"/>
              <a:cs typeface="Arial" panose="020B0604020202020204" pitchFamily="34" charset="0"/>
            </a:rPr>
            <a:t>Have challenges in developing </a:t>
          </a:r>
          <a:r>
            <a:rPr lang="en-GB" sz="1200" b="1" kern="1200" dirty="0">
              <a:solidFill>
                <a:sysClr val="windowText" lastClr="000000"/>
              </a:solidFill>
              <a:latin typeface="Arial" panose="020B0604020202020204" pitchFamily="34" charset="0"/>
              <a:ea typeface="+mn-ea"/>
              <a:cs typeface="Arial" panose="020B0604020202020204" pitchFamily="34" charset="0"/>
            </a:rPr>
            <a:t>secure attachments.</a:t>
          </a:r>
        </a:p>
      </dsp:txBody>
      <dsp:txXfrm>
        <a:off x="3697181" y="1483581"/>
        <a:ext cx="1496404" cy="1496404"/>
      </dsp:txXfrm>
    </dsp:sp>
    <dsp:sp modelId="{44334FF9-C3EC-4380-9905-5B7DD963802E}">
      <dsp:nvSpPr>
        <dsp:cNvPr id="0" name=""/>
        <dsp:cNvSpPr/>
      </dsp:nvSpPr>
      <dsp:spPr>
        <a:xfrm>
          <a:off x="5080253" y="1173666"/>
          <a:ext cx="2116234" cy="2116234"/>
        </a:xfrm>
        <a:prstGeom prst="ellipse">
          <a:avLst/>
        </a:prstGeom>
        <a:solidFill>
          <a:schemeClr val="accent1">
            <a:lumMod val="75000"/>
            <a:alpha val="50000"/>
          </a:scheme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16463" tIns="15240" rIns="116463" bIns="15240" numCol="1" spcCol="1270" anchor="ctr" anchorCtr="0">
          <a:noAutofit/>
        </a:bodyPr>
        <a:lstStyle/>
        <a:p>
          <a:pPr marL="0" lvl="0" indent="0" algn="ctr" defTabSz="533400">
            <a:lnSpc>
              <a:spcPct val="90000"/>
            </a:lnSpc>
            <a:spcBef>
              <a:spcPct val="0"/>
            </a:spcBef>
            <a:spcAft>
              <a:spcPct val="35000"/>
            </a:spcAft>
            <a:buNone/>
          </a:pPr>
          <a:r>
            <a:rPr lang="en-GB" sz="1200" kern="1200" dirty="0">
              <a:solidFill>
                <a:sysClr val="windowText" lastClr="000000"/>
              </a:solidFill>
              <a:latin typeface="Arial" panose="020B0604020202020204" pitchFamily="34" charset="0"/>
              <a:ea typeface="+mn-ea"/>
              <a:cs typeface="Arial" panose="020B0604020202020204" pitchFamily="34" charset="0"/>
            </a:rPr>
            <a:t>Have experienced high levels of </a:t>
          </a:r>
          <a:r>
            <a:rPr lang="en-GB" sz="1200" b="1" kern="1200" dirty="0">
              <a:solidFill>
                <a:sysClr val="windowText" lastClr="000000"/>
              </a:solidFill>
              <a:latin typeface="Arial" panose="020B0604020202020204" pitchFamily="34" charset="0"/>
              <a:ea typeface="+mn-ea"/>
              <a:cs typeface="Arial" panose="020B0604020202020204" pitchFamily="34" charset="0"/>
            </a:rPr>
            <a:t>social disadvantage</a:t>
          </a:r>
          <a:r>
            <a:rPr lang="en-GB" sz="1300" b="1" kern="1200" dirty="0">
              <a:solidFill>
                <a:sysClr val="windowText" lastClr="000000"/>
              </a:solidFill>
              <a:latin typeface="Arial" panose="020B0604020202020204" pitchFamily="34" charset="0"/>
              <a:ea typeface="+mn-ea"/>
              <a:cs typeface="Arial" panose="020B0604020202020204" pitchFamily="34" charset="0"/>
            </a:rPr>
            <a:t>.</a:t>
          </a:r>
        </a:p>
      </dsp:txBody>
      <dsp:txXfrm>
        <a:off x="5390168" y="1483581"/>
        <a:ext cx="1496404" cy="1496404"/>
      </dsp:txXfrm>
    </dsp:sp>
    <dsp:sp modelId="{B163AEA6-56A9-4A18-9F73-5D78AF5202BA}">
      <dsp:nvSpPr>
        <dsp:cNvPr id="0" name=""/>
        <dsp:cNvSpPr/>
      </dsp:nvSpPr>
      <dsp:spPr>
        <a:xfrm>
          <a:off x="6773240" y="1173666"/>
          <a:ext cx="2116234" cy="2116234"/>
        </a:xfrm>
        <a:prstGeom prst="ellipse">
          <a:avLst/>
        </a:prstGeom>
        <a:solidFill>
          <a:schemeClr val="accent1">
            <a:lumMod val="50000"/>
            <a:alpha val="50000"/>
          </a:scheme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16463" tIns="15240" rIns="116463" bIns="15240" numCol="1" spcCol="1270" anchor="ctr" anchorCtr="0">
          <a:noAutofit/>
        </a:bodyPr>
        <a:lstStyle/>
        <a:p>
          <a:pPr marL="0" lvl="0" indent="0" algn="ctr" defTabSz="533400">
            <a:lnSpc>
              <a:spcPct val="90000"/>
            </a:lnSpc>
            <a:spcBef>
              <a:spcPct val="0"/>
            </a:spcBef>
            <a:spcAft>
              <a:spcPct val="35000"/>
            </a:spcAft>
            <a:buNone/>
          </a:pPr>
          <a:r>
            <a:rPr lang="en-GB" sz="1200" kern="1200" dirty="0">
              <a:solidFill>
                <a:sysClr val="windowText" lastClr="000000"/>
              </a:solidFill>
              <a:latin typeface="Arial" panose="020B0604020202020204" pitchFamily="34" charset="0"/>
              <a:ea typeface="+mn-ea"/>
              <a:cs typeface="Arial" panose="020B0604020202020204" pitchFamily="34" charset="0"/>
            </a:rPr>
            <a:t>Have multi-layered, </a:t>
          </a:r>
          <a:r>
            <a:rPr lang="en-GB" sz="1200" b="1" kern="1200" dirty="0">
              <a:solidFill>
                <a:sysClr val="windowText" lastClr="000000"/>
              </a:solidFill>
              <a:latin typeface="Arial" panose="020B0604020202020204" pitchFamily="34" charset="0"/>
              <a:ea typeface="+mn-ea"/>
              <a:cs typeface="Arial" panose="020B0604020202020204" pitchFamily="34" charset="0"/>
            </a:rPr>
            <a:t>unmet and complex needs</a:t>
          </a:r>
          <a:r>
            <a:rPr lang="en-GB" sz="1300" b="1" kern="1200" dirty="0">
              <a:solidFill>
                <a:sysClr val="windowText" lastClr="000000"/>
              </a:solidFill>
              <a:latin typeface="Arial" panose="020B0604020202020204" pitchFamily="34" charset="0"/>
              <a:ea typeface="+mn-ea"/>
              <a:cs typeface="Arial" panose="020B0604020202020204" pitchFamily="34" charset="0"/>
            </a:rPr>
            <a:t>.</a:t>
          </a:r>
        </a:p>
      </dsp:txBody>
      <dsp:txXfrm>
        <a:off x="7083155" y="1483581"/>
        <a:ext cx="1496404" cy="1496404"/>
      </dsp:txXfrm>
    </dsp:sp>
    <dsp:sp modelId="{2C954E0E-9972-4BC1-9FE6-4CBB0598DD32}">
      <dsp:nvSpPr>
        <dsp:cNvPr id="0" name=""/>
        <dsp:cNvSpPr/>
      </dsp:nvSpPr>
      <dsp:spPr>
        <a:xfrm>
          <a:off x="8466228" y="1173666"/>
          <a:ext cx="2116234" cy="2116234"/>
        </a:xfrm>
        <a:prstGeom prst="ellipse">
          <a:avLst/>
        </a:prstGeom>
        <a:solidFill>
          <a:schemeClr val="accent2">
            <a:alpha val="50000"/>
          </a:scheme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16463" tIns="15240" rIns="116463" bIns="15240" numCol="1" spcCol="1270" anchor="ctr" anchorCtr="0">
          <a:noAutofit/>
        </a:bodyPr>
        <a:lstStyle/>
        <a:p>
          <a:pPr marL="0" lvl="0" indent="0" algn="ctr" defTabSz="533400">
            <a:lnSpc>
              <a:spcPct val="90000"/>
            </a:lnSpc>
            <a:spcBef>
              <a:spcPct val="0"/>
            </a:spcBef>
            <a:spcAft>
              <a:spcPct val="35000"/>
            </a:spcAft>
            <a:buNone/>
          </a:pPr>
          <a:r>
            <a:rPr lang="en-GB" sz="1200" b="1" kern="1200" dirty="0">
              <a:solidFill>
                <a:sysClr val="windowText" lastClr="000000"/>
              </a:solidFill>
              <a:latin typeface="Arial" panose="020B0604020202020204" pitchFamily="34" charset="0"/>
              <a:ea typeface="+mn-ea"/>
              <a:cs typeface="Arial" panose="020B0604020202020204" pitchFamily="34" charset="0"/>
            </a:rPr>
            <a:t>Not be accessing services in a timely manner</a:t>
          </a:r>
          <a:r>
            <a:rPr lang="en-GB" sz="1200" kern="1200" dirty="0">
              <a:solidFill>
                <a:sysClr val="windowText" lastClr="000000"/>
              </a:solidFill>
              <a:latin typeface="Arial" panose="020B0604020202020204" pitchFamily="34" charset="0"/>
              <a:ea typeface="+mn-ea"/>
              <a:cs typeface="Arial" panose="020B0604020202020204" pitchFamily="34" charset="0"/>
            </a:rPr>
            <a:t> in the first place, despite high levels of need.</a:t>
          </a:r>
        </a:p>
      </dsp:txBody>
      <dsp:txXfrm>
        <a:off x="8776143" y="1483581"/>
        <a:ext cx="1496404" cy="14964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42E79F-EE50-4F4E-936F-2AB150E0E28F}">
      <dsp:nvSpPr>
        <dsp:cNvPr id="0" name=""/>
        <dsp:cNvSpPr/>
      </dsp:nvSpPr>
      <dsp:spPr>
        <a:xfrm>
          <a:off x="1728407" y="1458183"/>
          <a:ext cx="3542387" cy="3542387"/>
        </a:xfrm>
        <a:prstGeom prst="ellipse">
          <a:avLst/>
        </a:prstGeom>
        <a:blipFill rotWithShape="0">
          <a:blip xmlns:r="http://schemas.openxmlformats.org/officeDocument/2006/relationships" r:embed="rId1"/>
          <a:srcRect/>
          <a:stretch>
            <a:fillRect l="-13000" r="-1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GB" sz="6500" kern="1200" dirty="0"/>
        </a:p>
      </dsp:txBody>
      <dsp:txXfrm>
        <a:off x="2247178" y="1976954"/>
        <a:ext cx="2504845" cy="2504845"/>
      </dsp:txXfrm>
    </dsp:sp>
    <dsp:sp modelId="{7891D9AE-BBA4-4B7A-83B3-C3E37767DAB7}">
      <dsp:nvSpPr>
        <dsp:cNvPr id="0" name=""/>
        <dsp:cNvSpPr/>
      </dsp:nvSpPr>
      <dsp:spPr>
        <a:xfrm>
          <a:off x="2845820" y="0"/>
          <a:ext cx="1391467" cy="1396338"/>
        </a:xfrm>
        <a:prstGeom prst="ellipse">
          <a:avLst/>
        </a:prstGeom>
        <a:solidFill>
          <a:schemeClr val="accent2">
            <a:alpha val="50000"/>
            <a:hueOff val="-161707"/>
            <a:satOff val="-9325"/>
            <a:lumOff val="9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t>Education</a:t>
          </a:r>
        </a:p>
      </dsp:txBody>
      <dsp:txXfrm>
        <a:off x="3049596" y="204489"/>
        <a:ext cx="983915" cy="987360"/>
      </dsp:txXfrm>
    </dsp:sp>
    <dsp:sp modelId="{02BBE024-5824-47BE-A761-F10E06A43BFD}">
      <dsp:nvSpPr>
        <dsp:cNvPr id="0" name=""/>
        <dsp:cNvSpPr/>
      </dsp:nvSpPr>
      <dsp:spPr>
        <a:xfrm>
          <a:off x="4640242" y="578046"/>
          <a:ext cx="1391467" cy="1396338"/>
        </a:xfrm>
        <a:prstGeom prst="ellipse">
          <a:avLst/>
        </a:prstGeom>
        <a:solidFill>
          <a:schemeClr val="accent2">
            <a:alpha val="50000"/>
            <a:hueOff val="-323414"/>
            <a:satOff val="-18651"/>
            <a:lumOff val="191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t>Physical Health Services</a:t>
          </a:r>
        </a:p>
      </dsp:txBody>
      <dsp:txXfrm>
        <a:off x="4844018" y="782535"/>
        <a:ext cx="983915" cy="987360"/>
      </dsp:txXfrm>
    </dsp:sp>
    <dsp:sp modelId="{E52FA479-6EDA-4F52-8214-9F830D80F446}">
      <dsp:nvSpPr>
        <dsp:cNvPr id="0" name=""/>
        <dsp:cNvSpPr/>
      </dsp:nvSpPr>
      <dsp:spPr>
        <a:xfrm>
          <a:off x="4590980" y="2113518"/>
          <a:ext cx="1391467" cy="1396338"/>
        </a:xfrm>
        <a:prstGeom prst="ellipse">
          <a:avLst/>
        </a:prstGeom>
        <a:solidFill>
          <a:schemeClr val="accent2">
            <a:alpha val="50000"/>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t>Police</a:t>
          </a:r>
        </a:p>
      </dsp:txBody>
      <dsp:txXfrm>
        <a:off x="4794756" y="2318007"/>
        <a:ext cx="983915" cy="987360"/>
      </dsp:txXfrm>
    </dsp:sp>
    <dsp:sp modelId="{D5E29657-9C0D-4EAD-90AB-D433ED4DFC00}">
      <dsp:nvSpPr>
        <dsp:cNvPr id="0" name=""/>
        <dsp:cNvSpPr/>
      </dsp:nvSpPr>
      <dsp:spPr>
        <a:xfrm>
          <a:off x="5549933" y="3316472"/>
          <a:ext cx="1391467" cy="1396338"/>
        </a:xfrm>
        <a:prstGeom prst="ellipse">
          <a:avLst/>
        </a:prstGeom>
        <a:solidFill>
          <a:schemeClr val="accent2">
            <a:alpha val="50000"/>
            <a:hueOff val="-646828"/>
            <a:satOff val="-37301"/>
            <a:lumOff val="383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t>Social Care</a:t>
          </a:r>
        </a:p>
      </dsp:txBody>
      <dsp:txXfrm>
        <a:off x="5753709" y="3520961"/>
        <a:ext cx="983915" cy="987360"/>
      </dsp:txXfrm>
    </dsp:sp>
    <dsp:sp modelId="{A5275541-5587-4185-A079-77F238A31C9E}">
      <dsp:nvSpPr>
        <dsp:cNvPr id="0" name=""/>
        <dsp:cNvSpPr/>
      </dsp:nvSpPr>
      <dsp:spPr>
        <a:xfrm>
          <a:off x="4362289" y="4832087"/>
          <a:ext cx="1391467" cy="1396338"/>
        </a:xfrm>
        <a:prstGeom prst="ellipse">
          <a:avLst/>
        </a:prstGeom>
        <a:solidFill>
          <a:schemeClr val="accent2">
            <a:alpha val="50000"/>
            <a:hueOff val="-808535"/>
            <a:satOff val="-46627"/>
            <a:lumOff val="479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t>Local Authority</a:t>
          </a:r>
        </a:p>
      </dsp:txBody>
      <dsp:txXfrm>
        <a:off x="4566065" y="5036576"/>
        <a:ext cx="983915" cy="987360"/>
      </dsp:txXfrm>
    </dsp:sp>
    <dsp:sp modelId="{91118841-49F9-4A03-A0A7-58E06A1AF449}">
      <dsp:nvSpPr>
        <dsp:cNvPr id="0" name=""/>
        <dsp:cNvSpPr/>
      </dsp:nvSpPr>
      <dsp:spPr>
        <a:xfrm>
          <a:off x="1670267" y="4923181"/>
          <a:ext cx="1391467" cy="1396338"/>
        </a:xfrm>
        <a:prstGeom prst="ellipse">
          <a:avLst/>
        </a:prstGeom>
        <a:solidFill>
          <a:schemeClr val="accent2">
            <a:alpha val="50000"/>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t>Youth Offending Teams</a:t>
          </a:r>
        </a:p>
      </dsp:txBody>
      <dsp:txXfrm>
        <a:off x="1874043" y="5127670"/>
        <a:ext cx="983915" cy="987360"/>
      </dsp:txXfrm>
    </dsp:sp>
    <dsp:sp modelId="{274289CF-9A89-4611-9ED2-0252BB3D33B9}">
      <dsp:nvSpPr>
        <dsp:cNvPr id="0" name=""/>
        <dsp:cNvSpPr/>
      </dsp:nvSpPr>
      <dsp:spPr>
        <a:xfrm>
          <a:off x="351412" y="3920481"/>
          <a:ext cx="1391467" cy="1396338"/>
        </a:xfrm>
        <a:prstGeom prst="ellipse">
          <a:avLst/>
        </a:prstGeom>
        <a:solidFill>
          <a:schemeClr val="accent2">
            <a:alpha val="50000"/>
            <a:hueOff val="-1131949"/>
            <a:satOff val="-65277"/>
            <a:lumOff val="671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t>Liaison &amp; Diversion Services</a:t>
          </a:r>
        </a:p>
      </dsp:txBody>
      <dsp:txXfrm>
        <a:off x="555188" y="4124970"/>
        <a:ext cx="983915" cy="987360"/>
      </dsp:txXfrm>
    </dsp:sp>
    <dsp:sp modelId="{BDBCD057-8A07-4DF2-9C40-E682E8468A3F}">
      <dsp:nvSpPr>
        <dsp:cNvPr id="0" name=""/>
        <dsp:cNvSpPr/>
      </dsp:nvSpPr>
      <dsp:spPr>
        <a:xfrm>
          <a:off x="1135881" y="1526284"/>
          <a:ext cx="1391467" cy="1396338"/>
        </a:xfrm>
        <a:prstGeom prst="ellipse">
          <a:avLst/>
        </a:prstGeom>
        <a:solidFill>
          <a:schemeClr val="accent2">
            <a:alpha val="50000"/>
            <a:hueOff val="-1293656"/>
            <a:satOff val="-74603"/>
            <a:lumOff val="766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t>Mental Health Services</a:t>
          </a:r>
        </a:p>
      </dsp:txBody>
      <dsp:txXfrm>
        <a:off x="1339657" y="1730773"/>
        <a:ext cx="983915" cy="987360"/>
      </dsp:txXfrm>
    </dsp:sp>
    <dsp:sp modelId="{E64F4897-70FF-4D34-999E-2048202EF8D8}">
      <dsp:nvSpPr>
        <dsp:cNvPr id="0" name=""/>
        <dsp:cNvSpPr/>
      </dsp:nvSpPr>
      <dsp:spPr>
        <a:xfrm>
          <a:off x="0" y="186598"/>
          <a:ext cx="1391467" cy="1396338"/>
        </a:xfrm>
        <a:prstGeom prst="ellipse">
          <a:avLst/>
        </a:prstGeom>
        <a:solidFill>
          <a:schemeClr val="accent2">
            <a:alpha val="50000"/>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t>Voluntary Sector Services</a:t>
          </a:r>
        </a:p>
      </dsp:txBody>
      <dsp:txXfrm>
        <a:off x="203776" y="391087"/>
        <a:ext cx="983915" cy="9873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42E79F-EE50-4F4E-936F-2AB150E0E28F}">
      <dsp:nvSpPr>
        <dsp:cNvPr id="0" name=""/>
        <dsp:cNvSpPr/>
      </dsp:nvSpPr>
      <dsp:spPr>
        <a:xfrm>
          <a:off x="1595322" y="1458183"/>
          <a:ext cx="3542387" cy="3542387"/>
        </a:xfrm>
        <a:prstGeom prst="ellipse">
          <a:avLst/>
        </a:prstGeom>
        <a:blipFill rotWithShape="0">
          <a:blip xmlns:r="http://schemas.openxmlformats.org/officeDocument/2006/relationships" r:embed="rId1"/>
          <a:srcRect/>
          <a:stretch>
            <a:fillRect l="-13000" r="-1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GB" sz="6500" kern="1200" dirty="0"/>
        </a:p>
      </dsp:txBody>
      <dsp:txXfrm>
        <a:off x="2114093" y="1976954"/>
        <a:ext cx="2504845" cy="2504845"/>
      </dsp:txXfrm>
    </dsp:sp>
    <dsp:sp modelId="{7891D9AE-BBA4-4B7A-83B3-C3E37767DAB7}">
      <dsp:nvSpPr>
        <dsp:cNvPr id="0" name=""/>
        <dsp:cNvSpPr/>
      </dsp:nvSpPr>
      <dsp:spPr>
        <a:xfrm>
          <a:off x="2480919" y="35026"/>
          <a:ext cx="1771193" cy="1771193"/>
        </a:xfrm>
        <a:prstGeom prst="ellipse">
          <a:avLst/>
        </a:prstGeom>
        <a:solidFill>
          <a:schemeClr val="accent2">
            <a:alpha val="50000"/>
            <a:hueOff val="-161707"/>
            <a:satOff val="-9325"/>
            <a:lumOff val="9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GB" sz="2300" kern="1200" dirty="0"/>
            <a:t>Education</a:t>
          </a:r>
        </a:p>
      </dsp:txBody>
      <dsp:txXfrm>
        <a:off x="2740304" y="294411"/>
        <a:ext cx="1252423" cy="1252423"/>
      </dsp:txXfrm>
    </dsp:sp>
    <dsp:sp modelId="{02BBE024-5824-47BE-A761-F10E06A43BFD}">
      <dsp:nvSpPr>
        <dsp:cNvPr id="0" name=""/>
        <dsp:cNvSpPr/>
      </dsp:nvSpPr>
      <dsp:spPr>
        <a:xfrm>
          <a:off x="3964957" y="575172"/>
          <a:ext cx="1771193" cy="1771193"/>
        </a:xfrm>
        <a:prstGeom prst="ellipse">
          <a:avLst/>
        </a:prstGeom>
        <a:solidFill>
          <a:schemeClr val="accent2">
            <a:alpha val="50000"/>
            <a:hueOff val="-323414"/>
            <a:satOff val="-18651"/>
            <a:lumOff val="191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GB" sz="2300" kern="1200" dirty="0"/>
            <a:t>Physical Health Services</a:t>
          </a:r>
        </a:p>
      </dsp:txBody>
      <dsp:txXfrm>
        <a:off x="4224342" y="834557"/>
        <a:ext cx="1252423" cy="1252423"/>
      </dsp:txXfrm>
    </dsp:sp>
    <dsp:sp modelId="{E52FA479-6EDA-4F52-8214-9F830D80F446}">
      <dsp:nvSpPr>
        <dsp:cNvPr id="0" name=""/>
        <dsp:cNvSpPr/>
      </dsp:nvSpPr>
      <dsp:spPr>
        <a:xfrm>
          <a:off x="4754598" y="1942869"/>
          <a:ext cx="1771193" cy="1771193"/>
        </a:xfrm>
        <a:prstGeom prst="ellipse">
          <a:avLst/>
        </a:prstGeom>
        <a:solidFill>
          <a:schemeClr val="accent2">
            <a:alpha val="50000"/>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GB" sz="2300" kern="1200" dirty="0"/>
            <a:t>Police</a:t>
          </a:r>
        </a:p>
      </dsp:txBody>
      <dsp:txXfrm>
        <a:off x="5013983" y="2202254"/>
        <a:ext cx="1252423" cy="1252423"/>
      </dsp:txXfrm>
    </dsp:sp>
    <dsp:sp modelId="{D5E29657-9C0D-4EAD-90AB-D433ED4DFC00}">
      <dsp:nvSpPr>
        <dsp:cNvPr id="0" name=""/>
        <dsp:cNvSpPr/>
      </dsp:nvSpPr>
      <dsp:spPr>
        <a:xfrm>
          <a:off x="4480359" y="3498157"/>
          <a:ext cx="1771193" cy="1771193"/>
        </a:xfrm>
        <a:prstGeom prst="ellipse">
          <a:avLst/>
        </a:prstGeom>
        <a:solidFill>
          <a:schemeClr val="accent2">
            <a:alpha val="50000"/>
            <a:hueOff val="-646828"/>
            <a:satOff val="-37301"/>
            <a:lumOff val="383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GB" sz="2300" kern="1200" dirty="0"/>
            <a:t>Social Care</a:t>
          </a:r>
        </a:p>
      </dsp:txBody>
      <dsp:txXfrm>
        <a:off x="4739744" y="3757542"/>
        <a:ext cx="1252423" cy="1252423"/>
      </dsp:txXfrm>
    </dsp:sp>
    <dsp:sp modelId="{A5275541-5587-4185-A079-77F238A31C9E}">
      <dsp:nvSpPr>
        <dsp:cNvPr id="0" name=""/>
        <dsp:cNvSpPr/>
      </dsp:nvSpPr>
      <dsp:spPr>
        <a:xfrm>
          <a:off x="3270559" y="4513300"/>
          <a:ext cx="1771193" cy="1771193"/>
        </a:xfrm>
        <a:prstGeom prst="ellipse">
          <a:avLst/>
        </a:prstGeom>
        <a:solidFill>
          <a:schemeClr val="accent2">
            <a:alpha val="50000"/>
            <a:hueOff val="-808535"/>
            <a:satOff val="-46627"/>
            <a:lumOff val="479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GB" sz="2300" kern="1200" dirty="0"/>
            <a:t>Local Authority</a:t>
          </a:r>
        </a:p>
      </dsp:txBody>
      <dsp:txXfrm>
        <a:off x="3529944" y="4772685"/>
        <a:ext cx="1252423" cy="1252423"/>
      </dsp:txXfrm>
    </dsp:sp>
    <dsp:sp modelId="{91118841-49F9-4A03-A0A7-58E06A1AF449}">
      <dsp:nvSpPr>
        <dsp:cNvPr id="0" name=""/>
        <dsp:cNvSpPr/>
      </dsp:nvSpPr>
      <dsp:spPr>
        <a:xfrm>
          <a:off x="1691278" y="4513300"/>
          <a:ext cx="1771193" cy="1771193"/>
        </a:xfrm>
        <a:prstGeom prst="ellipse">
          <a:avLst/>
        </a:prstGeom>
        <a:solidFill>
          <a:schemeClr val="accent2">
            <a:alpha val="50000"/>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GB" sz="2300" kern="1200" dirty="0"/>
            <a:t>Youth Offending Teams</a:t>
          </a:r>
        </a:p>
      </dsp:txBody>
      <dsp:txXfrm>
        <a:off x="1950663" y="4772685"/>
        <a:ext cx="1252423" cy="1252423"/>
      </dsp:txXfrm>
    </dsp:sp>
    <dsp:sp modelId="{274289CF-9A89-4611-9ED2-0252BB3D33B9}">
      <dsp:nvSpPr>
        <dsp:cNvPr id="0" name=""/>
        <dsp:cNvSpPr/>
      </dsp:nvSpPr>
      <dsp:spPr>
        <a:xfrm>
          <a:off x="481479" y="3498157"/>
          <a:ext cx="1771193" cy="1771193"/>
        </a:xfrm>
        <a:prstGeom prst="ellipse">
          <a:avLst/>
        </a:prstGeom>
        <a:solidFill>
          <a:schemeClr val="accent2">
            <a:alpha val="50000"/>
            <a:hueOff val="-1131949"/>
            <a:satOff val="-65277"/>
            <a:lumOff val="671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GB" sz="2300" kern="1200" dirty="0"/>
            <a:t>Liaison &amp; Diversion Services</a:t>
          </a:r>
        </a:p>
      </dsp:txBody>
      <dsp:txXfrm>
        <a:off x="740864" y="3757542"/>
        <a:ext cx="1252423" cy="1252423"/>
      </dsp:txXfrm>
    </dsp:sp>
    <dsp:sp modelId="{BDBCD057-8A07-4DF2-9C40-E682E8468A3F}">
      <dsp:nvSpPr>
        <dsp:cNvPr id="0" name=""/>
        <dsp:cNvSpPr/>
      </dsp:nvSpPr>
      <dsp:spPr>
        <a:xfrm>
          <a:off x="207239" y="1942869"/>
          <a:ext cx="1771193" cy="1771193"/>
        </a:xfrm>
        <a:prstGeom prst="ellipse">
          <a:avLst/>
        </a:prstGeom>
        <a:solidFill>
          <a:schemeClr val="accent2">
            <a:alpha val="50000"/>
            <a:hueOff val="-1293656"/>
            <a:satOff val="-74603"/>
            <a:lumOff val="766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GB" sz="2300" kern="1200" dirty="0"/>
            <a:t>Mental Health Services</a:t>
          </a:r>
        </a:p>
      </dsp:txBody>
      <dsp:txXfrm>
        <a:off x="466624" y="2202254"/>
        <a:ext cx="1252423" cy="1252423"/>
      </dsp:txXfrm>
    </dsp:sp>
    <dsp:sp modelId="{E64F4897-70FF-4D34-999E-2048202EF8D8}">
      <dsp:nvSpPr>
        <dsp:cNvPr id="0" name=""/>
        <dsp:cNvSpPr/>
      </dsp:nvSpPr>
      <dsp:spPr>
        <a:xfrm>
          <a:off x="996880" y="575172"/>
          <a:ext cx="1771193" cy="1771193"/>
        </a:xfrm>
        <a:prstGeom prst="ellipse">
          <a:avLst/>
        </a:prstGeom>
        <a:solidFill>
          <a:schemeClr val="accent2">
            <a:alpha val="50000"/>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GB" sz="2300" kern="1200" dirty="0"/>
            <a:t>Voluntary Sector Services</a:t>
          </a:r>
        </a:p>
      </dsp:txBody>
      <dsp:txXfrm>
        <a:off x="1256265" y="834557"/>
        <a:ext cx="1252423" cy="1252423"/>
      </dsp:txXfrm>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790A331-7ADD-4391-8CA5-606C9BFD26F5}" type="datetimeFigureOut">
              <a:rPr lang="en-GB" smtClean="0"/>
              <a:t>20/04/2023</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GB"/>
              <a:t>NHS Improvement</a:t>
            </a: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EAE16CE-1862-465F-9912-D0001C1A0F9A}" type="slidenum">
              <a:rPr lang="en-GB" smtClean="0"/>
              <a:t>‹#›</a:t>
            </a:fld>
            <a:endParaRPr lang="en-GB"/>
          </a:p>
        </p:txBody>
      </p:sp>
    </p:spTree>
    <p:extLst>
      <p:ext uri="{BB962C8B-B14F-4D97-AF65-F5344CB8AC3E}">
        <p14:creationId xmlns:p14="http://schemas.microsoft.com/office/powerpoint/2010/main" val="85506748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2AE991-F138-4FD8-982E-957F3CA6A0F6}" type="datetimeFigureOut">
              <a:rPr lang="en-GB" smtClean="0"/>
              <a:t>20/04/2023</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GB"/>
              <a:t>NHS Improvement</a:t>
            </a: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90AB7D-FC04-41BF-88F7-E47891A06283}" type="slidenum">
              <a:rPr lang="en-GB" smtClean="0"/>
              <a:t>‹#›</a:t>
            </a:fld>
            <a:endParaRPr lang="en-GB"/>
          </a:p>
        </p:txBody>
      </p:sp>
    </p:spTree>
    <p:extLst>
      <p:ext uri="{BB962C8B-B14F-4D97-AF65-F5344CB8AC3E}">
        <p14:creationId xmlns:p14="http://schemas.microsoft.com/office/powerpoint/2010/main" val="1189011056"/>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08E90-F652-4B40-BD0B-1F8BC7EBCD06}"/>
              </a:ext>
            </a:extLst>
          </p:cNvPr>
          <p:cNvSpPr>
            <a:spLocks noGrp="1"/>
          </p:cNvSpPr>
          <p:nvPr>
            <p:ph type="ctrTitle"/>
          </p:nvPr>
        </p:nvSpPr>
        <p:spPr>
          <a:xfrm>
            <a:off x="854765" y="4209426"/>
            <a:ext cx="9144000" cy="601111"/>
          </a:xfrm>
        </p:spPr>
        <p:txBody>
          <a:bodyPr anchor="b">
            <a:normAutofit/>
          </a:bodyPr>
          <a:lstStyle>
            <a:lvl1pPr algn="l">
              <a:defRPr sz="3600">
                <a:solidFill>
                  <a:srgbClr val="005EB8"/>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61F7CE30-6632-4A18-9007-59691A06EF81}"/>
              </a:ext>
            </a:extLst>
          </p:cNvPr>
          <p:cNvSpPr>
            <a:spLocks noGrp="1"/>
          </p:cNvSpPr>
          <p:nvPr>
            <p:ph type="subTitle" idx="1"/>
          </p:nvPr>
        </p:nvSpPr>
        <p:spPr>
          <a:xfrm>
            <a:off x="854765" y="4843667"/>
            <a:ext cx="9144000" cy="466379"/>
          </a:xfrm>
        </p:spPr>
        <p:txBody>
          <a:bodyPr>
            <a:normAutofit/>
          </a:bodyPr>
          <a:lstStyle>
            <a:lvl1pPr marL="0" indent="0" algn="l">
              <a:buNone/>
              <a:defRPr sz="1800">
                <a:solidFill>
                  <a:srgbClr val="005EB8"/>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pic>
        <p:nvPicPr>
          <p:cNvPr id="6" name="Picture 5">
            <a:extLst>
              <a:ext uri="{FF2B5EF4-FFF2-40B4-BE49-F238E27FC236}">
                <a16:creationId xmlns:a16="http://schemas.microsoft.com/office/drawing/2014/main" id="{3CFCDE03-0EEA-4F49-A6B9-58B291621EE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890000" y="360000"/>
            <a:ext cx="953272" cy="720000"/>
          </a:xfrm>
          <a:prstGeom prst="rect">
            <a:avLst/>
          </a:prstGeom>
          <a:noFill/>
          <a:ln>
            <a:noFill/>
          </a:ln>
        </p:spPr>
      </p:pic>
    </p:spTree>
    <p:extLst>
      <p:ext uri="{BB962C8B-B14F-4D97-AF65-F5344CB8AC3E}">
        <p14:creationId xmlns:p14="http://schemas.microsoft.com/office/powerpoint/2010/main" val="3506723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FCB08CE-B749-4A34-8E38-256DAB23FDA3}"/>
              </a:ext>
            </a:extLst>
          </p:cNvPr>
          <p:cNvSpPr txBox="1"/>
          <p:nvPr userDrawn="1"/>
        </p:nvSpPr>
        <p:spPr>
          <a:xfrm>
            <a:off x="291314" y="6372536"/>
            <a:ext cx="647362"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dirty="0">
                <a:solidFill>
                  <a:schemeClr val="accent3">
                    <a:lumMod val="60000"/>
                    <a:lumOff val="40000"/>
                  </a:schemeClr>
                </a:solidFill>
                <a:latin typeface="Arial" panose="020B0604020202020204" pitchFamily="34" charset="0"/>
                <a:cs typeface="Arial" panose="020B0604020202020204" pitchFamily="34" charset="0"/>
              </a:rPr>
              <a:t> </a:t>
            </a:r>
            <a:r>
              <a:rPr lang="en-US" sz="1200" dirty="0">
                <a:solidFill>
                  <a:schemeClr val="accent3"/>
                </a:solidFill>
                <a:latin typeface="Arial" panose="020B0604020202020204" pitchFamily="34" charset="0"/>
                <a:cs typeface="Arial" panose="020B0604020202020204" pitchFamily="34" charset="0"/>
              </a:rPr>
              <a:t>  </a:t>
            </a:r>
            <a:r>
              <a:rPr lang="en-US" sz="1200" dirty="0">
                <a:solidFill>
                  <a:srgbClr val="005EB8"/>
                </a:solidFill>
                <a:latin typeface="Arial" panose="020B0604020202020204" pitchFamily="34" charset="0"/>
                <a:cs typeface="Arial" panose="020B0604020202020204" pitchFamily="34" charset="0"/>
              </a:rPr>
              <a:t>|</a:t>
            </a:r>
            <a:endParaRPr lang="en-US" sz="1200" dirty="0">
              <a:solidFill>
                <a:schemeClr val="accent3"/>
              </a:solidFill>
              <a:latin typeface="Arial" panose="020B0604020202020204" pitchFamily="34" charset="0"/>
              <a:cs typeface="Arial" panose="020B0604020202020204" pitchFamily="34" charset="0"/>
            </a:endParaRPr>
          </a:p>
        </p:txBody>
      </p:sp>
      <p:sp>
        <p:nvSpPr>
          <p:cNvPr id="12" name="Title 10">
            <a:extLst>
              <a:ext uri="{FF2B5EF4-FFF2-40B4-BE49-F238E27FC236}">
                <a16:creationId xmlns:a16="http://schemas.microsoft.com/office/drawing/2014/main" id="{22B34758-9E88-47CF-97D6-6500D97D9E41}"/>
              </a:ext>
            </a:extLst>
          </p:cNvPr>
          <p:cNvSpPr>
            <a:spLocks noGrp="1"/>
          </p:cNvSpPr>
          <p:nvPr>
            <p:ph type="title"/>
          </p:nvPr>
        </p:nvSpPr>
        <p:spPr>
          <a:xfrm>
            <a:off x="784109" y="1210682"/>
            <a:ext cx="10641498"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dirty="0"/>
              <a:t>Click to edit Master title style</a:t>
            </a:r>
            <a:endParaRPr lang="en-US" sz="2800" dirty="0">
              <a:solidFill>
                <a:srgbClr val="005EB8"/>
              </a:solidFill>
              <a:latin typeface="Arial" charset="0"/>
              <a:ea typeface="Arial" charset="0"/>
              <a:cs typeface="Arial" charset="0"/>
            </a:endParaRPr>
          </a:p>
        </p:txBody>
      </p:sp>
      <p:sp>
        <p:nvSpPr>
          <p:cNvPr id="13" name="Content Placeholder 9">
            <a:extLst>
              <a:ext uri="{FF2B5EF4-FFF2-40B4-BE49-F238E27FC236}">
                <a16:creationId xmlns:a16="http://schemas.microsoft.com/office/drawing/2014/main" id="{34C2919C-3AD4-436F-A0CC-4F48C43AA521}"/>
              </a:ext>
            </a:extLst>
          </p:cNvPr>
          <p:cNvSpPr>
            <a:spLocks noGrp="1"/>
          </p:cNvSpPr>
          <p:nvPr>
            <p:ph sz="quarter" idx="10"/>
          </p:nvPr>
        </p:nvSpPr>
        <p:spPr>
          <a:xfrm>
            <a:off x="784109" y="2141151"/>
            <a:ext cx="10641498"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Footer Placeholder 2">
            <a:extLst>
              <a:ext uri="{FF2B5EF4-FFF2-40B4-BE49-F238E27FC236}">
                <a16:creationId xmlns:a16="http://schemas.microsoft.com/office/drawing/2014/main" id="{5AB091A9-979F-438D-A004-40CFB3EAC3A7}"/>
              </a:ext>
            </a:extLst>
          </p:cNvPr>
          <p:cNvSpPr>
            <a:spLocks noGrp="1"/>
          </p:cNvSpPr>
          <p:nvPr>
            <p:ph type="ftr" sz="quarter" idx="3"/>
          </p:nvPr>
        </p:nvSpPr>
        <p:spPr>
          <a:xfrm>
            <a:off x="690676" y="6333439"/>
            <a:ext cx="5723164"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dirty="0"/>
              <a:t>Presentation title</a:t>
            </a:r>
          </a:p>
        </p:txBody>
      </p:sp>
      <p:pic>
        <p:nvPicPr>
          <p:cNvPr id="7" name="Picture 6">
            <a:extLst>
              <a:ext uri="{FF2B5EF4-FFF2-40B4-BE49-F238E27FC236}">
                <a16:creationId xmlns:a16="http://schemas.microsoft.com/office/drawing/2014/main" id="{3D9F83AB-04F8-4C53-93F7-BAAABEF4269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890000" y="360000"/>
            <a:ext cx="953272" cy="720000"/>
          </a:xfrm>
          <a:prstGeom prst="rect">
            <a:avLst/>
          </a:prstGeom>
          <a:noFill/>
          <a:ln>
            <a:noFill/>
          </a:ln>
        </p:spPr>
      </p:pic>
    </p:spTree>
    <p:extLst>
      <p:ext uri="{BB962C8B-B14F-4D97-AF65-F5344CB8AC3E}">
        <p14:creationId xmlns:p14="http://schemas.microsoft.com/office/powerpoint/2010/main" val="370131447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C963A1-AC6C-45E8-9A5E-5724DC43F4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FE06ACFE-E4D6-411B-9ADC-FFC9D7DBBD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88DBF1BF-AB6C-4EA7-A16A-0C6C9EFA13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CD3CFA-4DDC-43FC-968A-540737FDA836}" type="datetimeFigureOut">
              <a:rPr lang="en-GB" smtClean="0"/>
              <a:t>20/04/2023</a:t>
            </a:fld>
            <a:endParaRPr lang="en-GB" dirty="0"/>
          </a:p>
        </p:txBody>
      </p:sp>
      <p:sp>
        <p:nvSpPr>
          <p:cNvPr id="5" name="Footer Placeholder 4">
            <a:extLst>
              <a:ext uri="{FF2B5EF4-FFF2-40B4-BE49-F238E27FC236}">
                <a16:creationId xmlns:a16="http://schemas.microsoft.com/office/drawing/2014/main" id="{6F1E0E1F-777F-42FA-A4A2-320208497DF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91CC28B-BDF3-45C3-92FF-6562C624CA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0FC886-343C-4B72-AFE6-F0497CBE7873}" type="slidenum">
              <a:rPr lang="en-GB" smtClean="0"/>
              <a:t>‹#›</a:t>
            </a:fld>
            <a:endParaRPr lang="en-GB"/>
          </a:p>
        </p:txBody>
      </p:sp>
    </p:spTree>
    <p:extLst>
      <p:ext uri="{BB962C8B-B14F-4D97-AF65-F5344CB8AC3E}">
        <p14:creationId xmlns:p14="http://schemas.microsoft.com/office/powerpoint/2010/main" val="2834789573"/>
      </p:ext>
    </p:extLst>
  </p:cSld>
  <p:clrMap bg1="lt1" tx1="dk1" bg2="lt2" tx2="dk2" accent1="accent1" accent2="accent2" accent3="accent3" accent4="accent4" accent5="accent5" accent6="accent6" hlink="hlink" folHlink="folHlink"/>
  <p:sldLayoutIdLst>
    <p:sldLayoutId id="2147483667" r:id="rId1"/>
    <p:sldLayoutId id="2147483668"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hyperlink" Target="https://www.england.nhs.uk/wp-content/uploads/2022/05/integrated-care-boards-map-may-2022-v1.2.pdf"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mailto:Andrew.nichols-clarke@nhs.net"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longtermplan.nhs.uk/wp-content/uploads/2019/08/nhs-long-term-plan-version-1.2.pdf"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D6146-6A03-4FF9-9FE9-56AB31F086AA}"/>
              </a:ext>
            </a:extLst>
          </p:cNvPr>
          <p:cNvSpPr>
            <a:spLocks noGrp="1"/>
          </p:cNvSpPr>
          <p:nvPr>
            <p:ph type="ctrTitle"/>
          </p:nvPr>
        </p:nvSpPr>
        <p:spPr>
          <a:xfrm>
            <a:off x="1924224" y="3253274"/>
            <a:ext cx="8343555" cy="2403317"/>
          </a:xfrm>
        </p:spPr>
        <p:txBody>
          <a:bodyPr>
            <a:normAutofit fontScale="90000"/>
          </a:bodyPr>
          <a:lstStyle/>
          <a:p>
            <a:r>
              <a:rPr lang="en-GB" sz="4400" b="1" dirty="0">
                <a:latin typeface="Arial"/>
                <a:cs typeface="Arial"/>
              </a:rPr>
              <a:t>NHS England Health &amp; Justice Children Programme</a:t>
            </a:r>
            <a:br>
              <a:rPr lang="en-GB" dirty="0">
                <a:latin typeface="Arial"/>
                <a:cs typeface="Arial"/>
              </a:rPr>
            </a:br>
            <a:br>
              <a:rPr lang="en-GB" dirty="0">
                <a:latin typeface="Arial"/>
                <a:cs typeface="Arial"/>
              </a:rPr>
            </a:br>
            <a:br>
              <a:rPr lang="en-GB" dirty="0">
                <a:latin typeface="Arial"/>
                <a:cs typeface="Arial"/>
              </a:rPr>
            </a:br>
            <a:br>
              <a:rPr lang="en-GB" sz="2325" dirty="0">
                <a:latin typeface="Arial"/>
                <a:cs typeface="Arial"/>
              </a:rPr>
            </a:br>
            <a:br>
              <a:rPr lang="en-GB" sz="2025" dirty="0"/>
            </a:br>
            <a:r>
              <a:rPr lang="en-GB" sz="2025" dirty="0"/>
              <a:t>Andrew Nichols-Clarke</a:t>
            </a:r>
            <a:br>
              <a:rPr lang="en-GB" sz="2025" dirty="0"/>
            </a:br>
            <a:r>
              <a:rPr lang="en-GB" sz="2025" dirty="0"/>
              <a:t>Senior Development Lead</a:t>
            </a:r>
            <a:br>
              <a:rPr lang="en-GB" sz="2025" dirty="0"/>
            </a:br>
            <a:r>
              <a:rPr lang="en-GB" sz="2025" dirty="0"/>
              <a:t>Health &amp; Justice Children Programme </a:t>
            </a:r>
            <a:br>
              <a:rPr lang="en-GB" sz="2025" dirty="0"/>
            </a:br>
            <a:r>
              <a:rPr lang="en-GB" sz="2025" dirty="0"/>
              <a:t>NHS England</a:t>
            </a:r>
            <a:br>
              <a:rPr lang="en-GB" sz="2025" dirty="0"/>
            </a:br>
            <a:endParaRPr lang="en-GB" sz="2025" dirty="0"/>
          </a:p>
        </p:txBody>
      </p:sp>
    </p:spTree>
    <p:extLst>
      <p:ext uri="{BB962C8B-B14F-4D97-AF65-F5344CB8AC3E}">
        <p14:creationId xmlns:p14="http://schemas.microsoft.com/office/powerpoint/2010/main" val="28354507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DEB9131-ECAE-4D84-9F67-3C6D7E8CB39D}"/>
              </a:ext>
            </a:extLst>
          </p:cNvPr>
          <p:cNvPicPr>
            <a:picLocks noChangeAspect="1"/>
          </p:cNvPicPr>
          <p:nvPr/>
        </p:nvPicPr>
        <p:blipFill>
          <a:blip r:embed="rId2"/>
          <a:stretch>
            <a:fillRect/>
          </a:stretch>
        </p:blipFill>
        <p:spPr>
          <a:xfrm>
            <a:off x="1339408" y="0"/>
            <a:ext cx="9513183" cy="6858000"/>
          </a:xfrm>
          <a:prstGeom prst="rect">
            <a:avLst/>
          </a:prstGeom>
        </p:spPr>
      </p:pic>
    </p:spTree>
    <p:extLst>
      <p:ext uri="{BB962C8B-B14F-4D97-AF65-F5344CB8AC3E}">
        <p14:creationId xmlns:p14="http://schemas.microsoft.com/office/powerpoint/2010/main" val="29498375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5F10F60-CED9-466F-852D-808984C742E6}"/>
              </a:ext>
            </a:extLst>
          </p:cNvPr>
          <p:cNvSpPr>
            <a:spLocks noGrp="1"/>
          </p:cNvSpPr>
          <p:nvPr>
            <p:ph type="title"/>
          </p:nvPr>
        </p:nvSpPr>
        <p:spPr>
          <a:xfrm>
            <a:off x="838200" y="557189"/>
            <a:ext cx="3374136" cy="5567891"/>
          </a:xfrm>
        </p:spPr>
        <p:txBody>
          <a:bodyPr vert="horz" lIns="91440" tIns="45720" rIns="91440" bIns="45720" rtlCol="0" anchor="ctr">
            <a:normAutofit/>
          </a:bodyPr>
          <a:lstStyle/>
          <a:p>
            <a:r>
              <a:rPr lang="en-US" kern="1200" dirty="0"/>
              <a:t>Services working </a:t>
            </a:r>
            <a:r>
              <a:rPr lang="en-US" b="1" kern="1200" dirty="0"/>
              <a:t>better</a:t>
            </a:r>
            <a:r>
              <a:rPr lang="en-US" kern="1200" dirty="0"/>
              <a:t> with this cohort of children</a:t>
            </a:r>
          </a:p>
        </p:txBody>
      </p:sp>
      <p:graphicFrame>
        <p:nvGraphicFramePr>
          <p:cNvPr id="4" name="Content Placeholder 3">
            <a:extLst>
              <a:ext uri="{FF2B5EF4-FFF2-40B4-BE49-F238E27FC236}">
                <a16:creationId xmlns:a16="http://schemas.microsoft.com/office/drawing/2014/main" id="{BB968E29-766F-4B4C-9E26-74F2B94D54A6}"/>
              </a:ext>
            </a:extLst>
          </p:cNvPr>
          <p:cNvGraphicFramePr>
            <a:graphicFrameLocks noGrp="1"/>
          </p:cNvGraphicFramePr>
          <p:nvPr>
            <p:ph sz="quarter" idx="10"/>
          </p:nvPr>
        </p:nvGraphicFramePr>
        <p:xfrm>
          <a:off x="5093208" y="314960"/>
          <a:ext cx="6733032" cy="6319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411409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603380" y="2122810"/>
            <a:ext cx="9909110" cy="2369880"/>
          </a:xfrm>
          <a:noFill/>
        </p:spPr>
        <p:txBody>
          <a:bodyPr wrap="square" rtlCol="0">
            <a:spAutoFit/>
          </a:bodyPr>
          <a:lstStyle/>
          <a:p>
            <a:pPr marL="285750" indent="-285750" defTabSz="457200">
              <a:lnSpc>
                <a:spcPct val="100000"/>
              </a:lnSpc>
              <a:spcBef>
                <a:spcPts val="600"/>
              </a:spcBef>
              <a:spcAft>
                <a:spcPts val="600"/>
              </a:spcAft>
            </a:pPr>
            <a:r>
              <a:rPr lang="en-GB" sz="1600" dirty="0">
                <a:solidFill>
                  <a:srgbClr val="000000"/>
                </a:solidFill>
              </a:rPr>
              <a:t>The</a:t>
            </a:r>
            <a:r>
              <a:rPr lang="en-GB" dirty="0">
                <a:solidFill>
                  <a:srgbClr val="000000"/>
                </a:solidFill>
              </a:rPr>
              <a:t> </a:t>
            </a:r>
            <a:r>
              <a:rPr lang="en-GB" sz="1600" dirty="0">
                <a:solidFill>
                  <a:srgbClr val="000000"/>
                </a:solidFill>
              </a:rPr>
              <a:t>Framework for Integrated Care provides a </a:t>
            </a:r>
            <a:r>
              <a:rPr lang="en-GB" sz="1600" b="1" dirty="0">
                <a:solidFill>
                  <a:srgbClr val="000000"/>
                </a:solidFill>
              </a:rPr>
              <a:t>set of guiding principles and practices</a:t>
            </a:r>
            <a:r>
              <a:rPr lang="en-GB" sz="1600" dirty="0">
                <a:solidFill>
                  <a:srgbClr val="000000"/>
                </a:solidFill>
              </a:rPr>
              <a:t>, that act as a template for </a:t>
            </a:r>
            <a:r>
              <a:rPr lang="en-GB" sz="1600" b="1" dirty="0">
                <a:solidFill>
                  <a:srgbClr val="000000"/>
                </a:solidFill>
              </a:rPr>
              <a:t>genuine co-production </a:t>
            </a:r>
            <a:r>
              <a:rPr lang="en-GB" sz="1600" dirty="0">
                <a:solidFill>
                  <a:srgbClr val="000000"/>
                </a:solidFill>
              </a:rPr>
              <a:t>and development of integrated services for children and young people with complex needs;</a:t>
            </a:r>
          </a:p>
          <a:p>
            <a:pPr marL="285750" indent="-285750" defTabSz="457200">
              <a:lnSpc>
                <a:spcPct val="100000"/>
              </a:lnSpc>
              <a:spcBef>
                <a:spcPts val="600"/>
              </a:spcBef>
              <a:spcAft>
                <a:spcPts val="600"/>
              </a:spcAft>
            </a:pPr>
            <a:r>
              <a:rPr lang="en-GB" sz="1600" dirty="0">
                <a:solidFill>
                  <a:srgbClr val="000000"/>
                </a:solidFill>
              </a:rPr>
              <a:t>It represents a </a:t>
            </a:r>
            <a:r>
              <a:rPr lang="en-GB" sz="1600" b="1" dirty="0">
                <a:solidFill>
                  <a:srgbClr val="000000"/>
                </a:solidFill>
              </a:rPr>
              <a:t>shift in ideology</a:t>
            </a:r>
            <a:r>
              <a:rPr lang="en-GB" sz="1600" dirty="0">
                <a:solidFill>
                  <a:srgbClr val="000000"/>
                </a:solidFill>
              </a:rPr>
              <a:t>, moving away from approaches that seek to fix ‘what is wrong with you’ to approaches that seek to understand and address ‘</a:t>
            </a:r>
            <a:r>
              <a:rPr lang="en-GB" sz="1600" b="1" dirty="0">
                <a:solidFill>
                  <a:srgbClr val="000000"/>
                </a:solidFill>
              </a:rPr>
              <a:t>what has happened to you’</a:t>
            </a:r>
            <a:r>
              <a:rPr lang="en-GB" sz="1600" dirty="0">
                <a:solidFill>
                  <a:srgbClr val="000000"/>
                </a:solidFill>
              </a:rPr>
              <a:t>;</a:t>
            </a:r>
          </a:p>
          <a:p>
            <a:pPr marL="285750" indent="-285750" defTabSz="457200">
              <a:lnSpc>
                <a:spcPct val="100000"/>
              </a:lnSpc>
              <a:spcBef>
                <a:spcPts val="600"/>
              </a:spcBef>
              <a:spcAft>
                <a:spcPts val="600"/>
              </a:spcAft>
            </a:pPr>
            <a:r>
              <a:rPr lang="en-GB" sz="1600" dirty="0">
                <a:solidFill>
                  <a:srgbClr val="000000"/>
                </a:solidFill>
              </a:rPr>
              <a:t>The Frameworks, both SECURE STAIRS and Community, aim to provide a ‘</a:t>
            </a:r>
            <a:r>
              <a:rPr lang="en-GB" sz="1600" b="1" dirty="0">
                <a:solidFill>
                  <a:srgbClr val="000000"/>
                </a:solidFill>
              </a:rPr>
              <a:t>scaffold’ for innovative working practices and collaborations </a:t>
            </a:r>
            <a:r>
              <a:rPr lang="en-GB" sz="1600" dirty="0">
                <a:solidFill>
                  <a:srgbClr val="000000"/>
                </a:solidFill>
              </a:rPr>
              <a:t>across systems and partners to enhance services that seek to prevent re-traumatisation and enable children and young people, with complex needs, to thrive;</a:t>
            </a:r>
          </a:p>
        </p:txBody>
      </p:sp>
      <p:sp>
        <p:nvSpPr>
          <p:cNvPr id="4" name="Title 2"/>
          <p:cNvSpPr>
            <a:spLocks noGrp="1"/>
          </p:cNvSpPr>
          <p:nvPr>
            <p:ph type="title"/>
          </p:nvPr>
        </p:nvSpPr>
        <p:spPr>
          <a:xfrm>
            <a:off x="665584" y="818241"/>
            <a:ext cx="9498563" cy="611649"/>
          </a:xfrm>
        </p:spPr>
        <p:txBody>
          <a:bodyPr>
            <a:normAutofit/>
          </a:bodyPr>
          <a:lstStyle/>
          <a:p>
            <a:r>
              <a:rPr lang="en-GB" sz="2800" b="1" dirty="0"/>
              <a:t>Framework for Integrated Care: a system approach</a:t>
            </a:r>
          </a:p>
        </p:txBody>
      </p:sp>
    </p:spTree>
    <p:extLst>
      <p:ext uri="{BB962C8B-B14F-4D97-AF65-F5344CB8AC3E}">
        <p14:creationId xmlns:p14="http://schemas.microsoft.com/office/powerpoint/2010/main" val="3865512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040432" y="3610807"/>
            <a:ext cx="2899152" cy="2035397"/>
          </a:xfrm>
          <a:prstGeom prst="roundRect">
            <a:avLst/>
          </a:prstGeom>
          <a:solidFill>
            <a:schemeClr val="accent6">
              <a:lumMod val="20000"/>
              <a:lumOff val="80000"/>
            </a:schemeClr>
          </a:solidFill>
          <a:ln>
            <a:solidFill>
              <a:schemeClr val="accent6">
                <a:lumMod val="20000"/>
                <a:lumOff val="80000"/>
              </a:schemeClr>
            </a:solid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108003" tIns="54001" rIns="108003" bIns="54001" numCol="1" spcCol="0" rtlCol="0" fromWordArt="0" anchor="ctr" anchorCtr="0" forceAA="0" compatLnSpc="1">
            <a:prstTxWarp prst="textNoShape">
              <a:avLst/>
            </a:prstTxWarp>
            <a:noAutofit/>
          </a:bodyPr>
          <a:lstStyle/>
          <a:p>
            <a:pPr algn="ctr"/>
            <a:r>
              <a:rPr lang="en-GB" sz="1400" b="1" dirty="0">
                <a:solidFill>
                  <a:schemeClr val="tx1"/>
                </a:solidFill>
                <a:latin typeface="Arial" panose="020B0604020202020204" pitchFamily="34" charset="0"/>
                <a:cs typeface="Arial" panose="020B0604020202020204" pitchFamily="34" charset="0"/>
              </a:rPr>
              <a:t>4. Positively influencing the day to day care is the basis of any intervention and the primary focus of support. </a:t>
            </a:r>
          </a:p>
        </p:txBody>
      </p:sp>
      <p:sp>
        <p:nvSpPr>
          <p:cNvPr id="5" name="Rounded Rectangle 4"/>
          <p:cNvSpPr/>
          <p:nvPr/>
        </p:nvSpPr>
        <p:spPr>
          <a:xfrm>
            <a:off x="7648116" y="1427400"/>
            <a:ext cx="2920755" cy="1994450"/>
          </a:xfrm>
          <a:prstGeom prst="roundRect">
            <a:avLst/>
          </a:prstGeom>
          <a:solidFill>
            <a:schemeClr val="accent6">
              <a:lumMod val="20000"/>
              <a:lumOff val="80000"/>
            </a:schemeClr>
          </a:solidFill>
          <a:ln>
            <a:solidFill>
              <a:schemeClr val="accent6">
                <a:lumMod val="20000"/>
                <a:lumOff val="80000"/>
              </a:schemeClr>
            </a:solid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108003" tIns="54001" rIns="108003" bIns="54001" numCol="1" spcCol="0" rtlCol="0" fromWordArt="0" anchor="ctr" anchorCtr="0" forceAA="0" compatLnSpc="1">
            <a:prstTxWarp prst="textNoShape">
              <a:avLst/>
            </a:prstTxWarp>
            <a:noAutofit/>
          </a:bodyPr>
          <a:lstStyle/>
          <a:p>
            <a:pPr algn="ctr"/>
            <a:r>
              <a:rPr lang="en-GB" sz="1400" b="1" dirty="0">
                <a:solidFill>
                  <a:schemeClr val="tx1"/>
                </a:solidFill>
                <a:latin typeface="Arial" panose="020B0604020202020204" pitchFamily="34" charset="0"/>
                <a:cs typeface="Arial" panose="020B0604020202020204" pitchFamily="34" charset="0"/>
              </a:rPr>
              <a:t>3. Those spending most time with young people are the primary facilitators of change.  </a:t>
            </a:r>
          </a:p>
        </p:txBody>
      </p:sp>
      <p:sp>
        <p:nvSpPr>
          <p:cNvPr id="6" name="Rounded Rectangle 5"/>
          <p:cNvSpPr/>
          <p:nvPr/>
        </p:nvSpPr>
        <p:spPr>
          <a:xfrm>
            <a:off x="1020932" y="1427401"/>
            <a:ext cx="2920753" cy="2001599"/>
          </a:xfrm>
          <a:prstGeom prst="roundRect">
            <a:avLst/>
          </a:prstGeom>
          <a:solidFill>
            <a:schemeClr val="accent6">
              <a:lumMod val="20000"/>
              <a:lumOff val="80000"/>
            </a:schemeClr>
          </a:solidFill>
          <a:ln>
            <a:solidFill>
              <a:schemeClr val="accent6">
                <a:lumMod val="20000"/>
                <a:lumOff val="80000"/>
              </a:schemeClr>
            </a:solid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108003" tIns="54001" rIns="108003" bIns="54001" numCol="1" spcCol="0" rtlCol="0" fromWordArt="0" anchor="ctr" anchorCtr="0" forceAA="0" compatLnSpc="1">
            <a:prstTxWarp prst="textNoShape">
              <a:avLst/>
            </a:prstTxWarp>
            <a:noAutofit/>
          </a:bodyPr>
          <a:lstStyle/>
          <a:p>
            <a:pPr algn="ctr"/>
            <a:r>
              <a:rPr lang="en-GB" sz="1400" b="1" dirty="0">
                <a:solidFill>
                  <a:schemeClr val="tx1"/>
                </a:solidFill>
                <a:latin typeface="Arial" panose="020B0604020202020204" pitchFamily="34" charset="0"/>
                <a:cs typeface="Arial" panose="020B0604020202020204" pitchFamily="34" charset="0"/>
              </a:rPr>
              <a:t>1. Every Interaction Matters: There is a focus first on building and supporting positive collaborative relationships.</a:t>
            </a:r>
          </a:p>
        </p:txBody>
      </p:sp>
      <p:sp>
        <p:nvSpPr>
          <p:cNvPr id="8" name="Rounded Rectangle 7"/>
          <p:cNvSpPr/>
          <p:nvPr/>
        </p:nvSpPr>
        <p:spPr>
          <a:xfrm>
            <a:off x="4392582" y="1427400"/>
            <a:ext cx="2909587" cy="2001599"/>
          </a:xfrm>
          <a:prstGeom prst="roundRect">
            <a:avLst/>
          </a:prstGeom>
          <a:solidFill>
            <a:schemeClr val="accent6">
              <a:lumMod val="20000"/>
              <a:lumOff val="80000"/>
            </a:schemeClr>
          </a:solidFill>
          <a:ln>
            <a:solidFill>
              <a:schemeClr val="accent6">
                <a:lumMod val="20000"/>
                <a:lumOff val="80000"/>
              </a:schemeClr>
            </a:solid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108003" tIns="54001" rIns="108003" bIns="54001" numCol="1" spcCol="0" rtlCol="0" fromWordArt="0" anchor="ctr" anchorCtr="0" forceAA="0" compatLnSpc="1">
            <a:prstTxWarp prst="textNoShape">
              <a:avLst/>
            </a:prstTxWarp>
            <a:noAutofit/>
          </a:bodyPr>
          <a:lstStyle/>
          <a:p>
            <a:pPr algn="ctr"/>
            <a:r>
              <a:rPr lang="en-GB" sz="1400" b="1" dirty="0">
                <a:solidFill>
                  <a:schemeClr val="tx1"/>
                </a:solidFill>
                <a:latin typeface="Arial" panose="020B0604020202020204" pitchFamily="34" charset="0"/>
                <a:cs typeface="Arial" panose="020B0604020202020204" pitchFamily="34" charset="0"/>
              </a:rPr>
              <a:t>2. Children &amp; young people and the relationships they experience are at the centre of all care they receive through genuine co-production.</a:t>
            </a:r>
          </a:p>
        </p:txBody>
      </p:sp>
      <p:sp>
        <p:nvSpPr>
          <p:cNvPr id="9" name="Rounded Rectangle 8"/>
          <p:cNvSpPr/>
          <p:nvPr/>
        </p:nvSpPr>
        <p:spPr>
          <a:xfrm>
            <a:off x="4362590" y="3629047"/>
            <a:ext cx="2942810" cy="2013669"/>
          </a:xfrm>
          <a:prstGeom prst="roundRect">
            <a:avLst/>
          </a:prstGeom>
          <a:solidFill>
            <a:schemeClr val="accent6">
              <a:lumMod val="20000"/>
              <a:lumOff val="80000"/>
            </a:schemeClr>
          </a:solidFill>
          <a:ln>
            <a:solidFill>
              <a:schemeClr val="accent6">
                <a:lumMod val="20000"/>
                <a:lumOff val="80000"/>
              </a:schemeClr>
            </a:solid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108003" tIns="54001" rIns="108003" bIns="54001" numCol="1" spcCol="0" rtlCol="0" fromWordArt="0" anchor="ctr" anchorCtr="0" forceAA="0" compatLnSpc="1">
            <a:prstTxWarp prst="textNoShape">
              <a:avLst/>
            </a:prstTxWarp>
            <a:noAutofit/>
          </a:bodyPr>
          <a:lstStyle/>
          <a:p>
            <a:pPr algn="ctr"/>
            <a:r>
              <a:rPr lang="en-GB" sz="1400" b="1" dirty="0">
                <a:solidFill>
                  <a:schemeClr val="tx1"/>
                </a:solidFill>
                <a:latin typeface="Arial" panose="020B0604020202020204" pitchFamily="34" charset="0"/>
                <a:cs typeface="Arial" panose="020B0604020202020204" pitchFamily="34" charset="0"/>
              </a:rPr>
              <a:t>5. All behaviour is understandable in context; there is a focus on developing an understanding of each children &amp; young people's behaviours and needs based on their story (Formulation).</a:t>
            </a:r>
          </a:p>
        </p:txBody>
      </p:sp>
      <p:sp>
        <p:nvSpPr>
          <p:cNvPr id="10" name="Rounded Rectangle 9"/>
          <p:cNvSpPr/>
          <p:nvPr/>
        </p:nvSpPr>
        <p:spPr>
          <a:xfrm>
            <a:off x="7667618" y="3591153"/>
            <a:ext cx="2899152" cy="2058809"/>
          </a:xfrm>
          <a:prstGeom prst="roundRect">
            <a:avLst/>
          </a:prstGeom>
          <a:solidFill>
            <a:schemeClr val="accent6">
              <a:lumMod val="20000"/>
              <a:lumOff val="80000"/>
            </a:schemeClr>
          </a:solidFill>
          <a:ln>
            <a:solidFill>
              <a:schemeClr val="accent6">
                <a:lumMod val="20000"/>
                <a:lumOff val="80000"/>
              </a:schemeClr>
            </a:solidFill>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108003" tIns="54001" rIns="108003" bIns="54001" numCol="1" spcCol="0" rtlCol="0" fromWordArt="0" anchor="ctr" anchorCtr="0" forceAA="0" compatLnSpc="1">
            <a:prstTxWarp prst="textNoShape">
              <a:avLst/>
            </a:prstTxWarp>
            <a:noAutofit/>
          </a:bodyPr>
          <a:lstStyle/>
          <a:p>
            <a:pPr algn="ctr"/>
            <a:r>
              <a:rPr lang="en-GB" sz="1400" b="1" dirty="0">
                <a:solidFill>
                  <a:schemeClr val="tx1"/>
                </a:solidFill>
                <a:latin typeface="Arial" panose="020B0604020202020204" pitchFamily="34" charset="0"/>
                <a:cs typeface="Arial" panose="020B0604020202020204" pitchFamily="34" charset="0"/>
              </a:rPr>
              <a:t>6. There is a commitment by all to build and sustain trauma informed organisations.</a:t>
            </a:r>
          </a:p>
        </p:txBody>
      </p:sp>
      <p:sp>
        <p:nvSpPr>
          <p:cNvPr id="13" name="Title 2">
            <a:extLst>
              <a:ext uri="{FF2B5EF4-FFF2-40B4-BE49-F238E27FC236}">
                <a16:creationId xmlns:a16="http://schemas.microsoft.com/office/drawing/2014/main" id="{FCB55172-C286-4180-B806-C4245757027B}"/>
              </a:ext>
            </a:extLst>
          </p:cNvPr>
          <p:cNvSpPr>
            <a:spLocks noGrp="1"/>
          </p:cNvSpPr>
          <p:nvPr>
            <p:ph type="title"/>
          </p:nvPr>
        </p:nvSpPr>
        <p:spPr>
          <a:xfrm>
            <a:off x="337351" y="456661"/>
            <a:ext cx="9774315" cy="611649"/>
          </a:xfrm>
        </p:spPr>
        <p:txBody>
          <a:bodyPr>
            <a:normAutofit fontScale="90000"/>
          </a:bodyPr>
          <a:lstStyle/>
          <a:p>
            <a:r>
              <a:rPr lang="en-GB" sz="3100" b="1" dirty="0"/>
              <a:t>The Framework for Integrated Care (Community) - Principles</a:t>
            </a:r>
            <a:br>
              <a:rPr lang="en-GB" sz="2400" dirty="0"/>
            </a:br>
            <a:endParaRPr lang="en-GB" sz="2400" b="1" dirty="0"/>
          </a:p>
        </p:txBody>
      </p:sp>
    </p:spTree>
    <p:extLst>
      <p:ext uri="{BB962C8B-B14F-4D97-AF65-F5344CB8AC3E}">
        <p14:creationId xmlns:p14="http://schemas.microsoft.com/office/powerpoint/2010/main" val="5762838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DBB44D7-6B78-4DAA-869C-D46AE255B76F}"/>
              </a:ext>
            </a:extLst>
          </p:cNvPr>
          <p:cNvPicPr>
            <a:picLocks noChangeAspect="1"/>
          </p:cNvPicPr>
          <p:nvPr/>
        </p:nvPicPr>
        <p:blipFill>
          <a:blip r:embed="rId2"/>
          <a:stretch>
            <a:fillRect/>
          </a:stretch>
        </p:blipFill>
        <p:spPr>
          <a:xfrm>
            <a:off x="2395533" y="0"/>
            <a:ext cx="6653682" cy="6858000"/>
          </a:xfrm>
          <a:prstGeom prst="rect">
            <a:avLst/>
          </a:prstGeom>
        </p:spPr>
      </p:pic>
      <p:pic>
        <p:nvPicPr>
          <p:cNvPr id="9" name="Picture 8">
            <a:extLst>
              <a:ext uri="{FF2B5EF4-FFF2-40B4-BE49-F238E27FC236}">
                <a16:creationId xmlns:a16="http://schemas.microsoft.com/office/drawing/2014/main" id="{7818942B-3E90-412B-B197-FB9748952863}"/>
              </a:ext>
            </a:extLst>
          </p:cNvPr>
          <p:cNvPicPr>
            <a:picLocks noChangeAspect="1"/>
          </p:cNvPicPr>
          <p:nvPr/>
        </p:nvPicPr>
        <p:blipFill>
          <a:blip r:embed="rId3"/>
          <a:stretch>
            <a:fillRect/>
          </a:stretch>
        </p:blipFill>
        <p:spPr>
          <a:xfrm>
            <a:off x="0" y="1989851"/>
            <a:ext cx="4978507" cy="2878298"/>
          </a:xfrm>
          <a:prstGeom prst="rect">
            <a:avLst/>
          </a:prstGeom>
        </p:spPr>
      </p:pic>
      <p:sp>
        <p:nvSpPr>
          <p:cNvPr id="2" name="TextBox 1">
            <a:extLst>
              <a:ext uri="{FF2B5EF4-FFF2-40B4-BE49-F238E27FC236}">
                <a16:creationId xmlns:a16="http://schemas.microsoft.com/office/drawing/2014/main" id="{9297488A-C590-4243-A561-4A485E620CC3}"/>
              </a:ext>
            </a:extLst>
          </p:cNvPr>
          <p:cNvSpPr txBox="1"/>
          <p:nvPr/>
        </p:nvSpPr>
        <p:spPr>
          <a:xfrm>
            <a:off x="0" y="4868149"/>
            <a:ext cx="4978507" cy="215444"/>
          </a:xfrm>
          <a:prstGeom prst="rect">
            <a:avLst/>
          </a:prstGeom>
          <a:noFill/>
        </p:spPr>
        <p:txBody>
          <a:bodyPr wrap="square" rtlCol="0">
            <a:spAutoFit/>
          </a:bodyPr>
          <a:lstStyle/>
          <a:p>
            <a:r>
              <a:rPr lang="en-GB" sz="800" dirty="0">
                <a:latin typeface="Arial" panose="020B0604020202020204" pitchFamily="34" charset="0"/>
                <a:cs typeface="Arial" panose="020B0604020202020204" pitchFamily="34" charset="0"/>
                <a:hlinkClick r:id="rId4"/>
              </a:rPr>
              <a:t>https://www.england.nhs.uk/wp-content/uploads/2022/05/integrated-care-boards-map-may-2022-v1.2.pdf</a:t>
            </a:r>
            <a:endParaRPr lang="en-GB"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418506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map&#10;&#10;Description automatically generated">
            <a:extLst>
              <a:ext uri="{FF2B5EF4-FFF2-40B4-BE49-F238E27FC236}">
                <a16:creationId xmlns:a16="http://schemas.microsoft.com/office/drawing/2014/main" id="{5D51B775-6ECB-4A77-A81C-0A3FAA90E5BA}"/>
              </a:ext>
            </a:extLst>
          </p:cNvPr>
          <p:cNvPicPr>
            <a:picLocks noChangeAspect="1"/>
          </p:cNvPicPr>
          <p:nvPr/>
        </p:nvPicPr>
        <p:blipFill>
          <a:blip r:embed="rId2"/>
          <a:stretch>
            <a:fillRect/>
          </a:stretch>
        </p:blipFill>
        <p:spPr>
          <a:xfrm>
            <a:off x="2667000" y="0"/>
            <a:ext cx="6858000" cy="6858000"/>
          </a:xfrm>
          <a:prstGeom prst="rect">
            <a:avLst/>
          </a:prstGeom>
        </p:spPr>
      </p:pic>
      <p:sp>
        <p:nvSpPr>
          <p:cNvPr id="4" name="TextBox 3">
            <a:extLst>
              <a:ext uri="{FF2B5EF4-FFF2-40B4-BE49-F238E27FC236}">
                <a16:creationId xmlns:a16="http://schemas.microsoft.com/office/drawing/2014/main" id="{D742C250-39BB-4BEA-8AD9-0D426AD48266}"/>
              </a:ext>
            </a:extLst>
          </p:cNvPr>
          <p:cNvSpPr txBox="1"/>
          <p:nvPr/>
        </p:nvSpPr>
        <p:spPr>
          <a:xfrm>
            <a:off x="0" y="100668"/>
            <a:ext cx="12192000" cy="830997"/>
          </a:xfrm>
          <a:prstGeom prst="rect">
            <a:avLst/>
          </a:prstGeom>
          <a:noFill/>
        </p:spPr>
        <p:txBody>
          <a:bodyPr wrap="square" rtlCol="0">
            <a:spAutoFit/>
          </a:bodyPr>
          <a:lstStyle/>
          <a:p>
            <a:pPr algn="ctr"/>
            <a:r>
              <a:rPr lang="en-GB" sz="2400" b="1" dirty="0">
                <a:solidFill>
                  <a:srgbClr val="005EB8"/>
                </a:solidFill>
                <a:latin typeface="Arial" panose="020B0604020202020204" pitchFamily="34" charset="0"/>
                <a:cs typeface="Arial" panose="020B0604020202020204" pitchFamily="34" charset="0"/>
              </a:rPr>
              <a:t>Framework for Integrated Care (Community): </a:t>
            </a:r>
          </a:p>
          <a:p>
            <a:pPr algn="ctr"/>
            <a:r>
              <a:rPr lang="en-GB" sz="2400" b="1" dirty="0">
                <a:solidFill>
                  <a:srgbClr val="005EB8"/>
                </a:solidFill>
                <a:latin typeface="Arial" panose="020B0604020202020204" pitchFamily="34" charset="0"/>
                <a:cs typeface="Arial" panose="020B0604020202020204" pitchFamily="34" charset="0"/>
              </a:rPr>
              <a:t>vanguards by region and Integrated Care Board (ICB)</a:t>
            </a:r>
          </a:p>
        </p:txBody>
      </p:sp>
      <p:cxnSp>
        <p:nvCxnSpPr>
          <p:cNvPr id="11" name="Straight Connector 10">
            <a:extLst>
              <a:ext uri="{FF2B5EF4-FFF2-40B4-BE49-F238E27FC236}">
                <a16:creationId xmlns:a16="http://schemas.microsoft.com/office/drawing/2014/main" id="{4CEA201A-BF14-42CE-AD34-DFFCFBD49424}"/>
              </a:ext>
            </a:extLst>
          </p:cNvPr>
          <p:cNvCxnSpPr>
            <a:cxnSpLocks/>
          </p:cNvCxnSpPr>
          <p:nvPr/>
        </p:nvCxnSpPr>
        <p:spPr>
          <a:xfrm flipV="1">
            <a:off x="7372350" y="3894167"/>
            <a:ext cx="1594669" cy="539721"/>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A51AC43-5B17-41BA-8158-610ED98B5ECB}"/>
              </a:ext>
            </a:extLst>
          </p:cNvPr>
          <p:cNvCxnSpPr>
            <a:cxnSpLocks/>
          </p:cNvCxnSpPr>
          <p:nvPr/>
        </p:nvCxnSpPr>
        <p:spPr>
          <a:xfrm>
            <a:off x="7441406" y="4748213"/>
            <a:ext cx="1525613" cy="408813"/>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42CAE453-C0D7-4453-B456-E1E30EB146A7}"/>
              </a:ext>
            </a:extLst>
          </p:cNvPr>
          <p:cNvPicPr>
            <a:picLocks noChangeAspect="1"/>
          </p:cNvPicPr>
          <p:nvPr/>
        </p:nvPicPr>
        <p:blipFill>
          <a:blip r:embed="rId3"/>
          <a:stretch>
            <a:fillRect/>
          </a:stretch>
        </p:blipFill>
        <p:spPr>
          <a:xfrm>
            <a:off x="8967020" y="3894168"/>
            <a:ext cx="1695387" cy="1262858"/>
          </a:xfrm>
          <a:prstGeom prst="rect">
            <a:avLst/>
          </a:prstGeom>
        </p:spPr>
      </p:pic>
      <p:sp>
        <p:nvSpPr>
          <p:cNvPr id="23" name="TextBox 22">
            <a:extLst>
              <a:ext uri="{FF2B5EF4-FFF2-40B4-BE49-F238E27FC236}">
                <a16:creationId xmlns:a16="http://schemas.microsoft.com/office/drawing/2014/main" id="{4FF6185E-01B2-4DF5-9564-6C2F4C18C259}"/>
              </a:ext>
            </a:extLst>
          </p:cNvPr>
          <p:cNvSpPr txBox="1"/>
          <p:nvPr/>
        </p:nvSpPr>
        <p:spPr>
          <a:xfrm>
            <a:off x="8967020" y="3694113"/>
            <a:ext cx="1368217" cy="200055"/>
          </a:xfrm>
          <a:prstGeom prst="rect">
            <a:avLst/>
          </a:prstGeom>
          <a:noFill/>
        </p:spPr>
        <p:txBody>
          <a:bodyPr wrap="square" rtlCol="0">
            <a:spAutoFit/>
          </a:bodyPr>
          <a:lstStyle/>
          <a:p>
            <a:r>
              <a:rPr lang="en-GB" sz="700" dirty="0">
                <a:latin typeface="Arial" panose="020B0604020202020204" pitchFamily="34" charset="0"/>
                <a:cs typeface="Arial" panose="020B0604020202020204" pitchFamily="34" charset="0"/>
              </a:rPr>
              <a:t>London</a:t>
            </a:r>
          </a:p>
        </p:txBody>
      </p:sp>
    </p:spTree>
    <p:extLst>
      <p:ext uri="{BB962C8B-B14F-4D97-AF65-F5344CB8AC3E}">
        <p14:creationId xmlns:p14="http://schemas.microsoft.com/office/powerpoint/2010/main" val="40540749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2C3D235-E1B2-4245-9153-172BBCD8A862}"/>
              </a:ext>
            </a:extLst>
          </p:cNvPr>
          <p:cNvSpPr>
            <a:spLocks noGrp="1"/>
          </p:cNvSpPr>
          <p:nvPr>
            <p:ph type="ctrTitle"/>
          </p:nvPr>
        </p:nvSpPr>
        <p:spPr/>
        <p:txBody>
          <a:bodyPr>
            <a:normAutofit fontScale="90000"/>
          </a:bodyPr>
          <a:lstStyle/>
          <a:p>
            <a:br>
              <a:rPr lang="en-GB" dirty="0"/>
            </a:br>
            <a:endParaRPr lang="en-GB" dirty="0"/>
          </a:p>
        </p:txBody>
      </p:sp>
      <p:pic>
        <p:nvPicPr>
          <p:cNvPr id="3" name="Picture 2" descr="A white and black sign&#10;&#10;Description automatically generated with low confidence">
            <a:extLst>
              <a:ext uri="{FF2B5EF4-FFF2-40B4-BE49-F238E27FC236}">
                <a16:creationId xmlns:a16="http://schemas.microsoft.com/office/drawing/2014/main" id="{22A73C80-7626-BF26-C2BD-FA9200FA2B85}"/>
              </a:ext>
            </a:extLst>
          </p:cNvPr>
          <p:cNvPicPr>
            <a:picLocks noChangeAspect="1"/>
          </p:cNvPicPr>
          <p:nvPr/>
        </p:nvPicPr>
        <p:blipFill>
          <a:blip r:embed="rId2"/>
          <a:stretch>
            <a:fillRect/>
          </a:stretch>
        </p:blipFill>
        <p:spPr>
          <a:xfrm>
            <a:off x="2444496" y="1166993"/>
            <a:ext cx="7303008" cy="3584448"/>
          </a:xfrm>
          <a:prstGeom prst="rect">
            <a:avLst/>
          </a:prstGeom>
        </p:spPr>
      </p:pic>
      <p:sp>
        <p:nvSpPr>
          <p:cNvPr id="8" name="TextBox 7">
            <a:extLst>
              <a:ext uri="{FF2B5EF4-FFF2-40B4-BE49-F238E27FC236}">
                <a16:creationId xmlns:a16="http://schemas.microsoft.com/office/drawing/2014/main" id="{2D3EF30D-252C-E486-D6A0-18017FB36230}"/>
              </a:ext>
            </a:extLst>
          </p:cNvPr>
          <p:cNvSpPr txBox="1"/>
          <p:nvPr/>
        </p:nvSpPr>
        <p:spPr>
          <a:xfrm>
            <a:off x="1315217" y="5146456"/>
            <a:ext cx="9561565" cy="646331"/>
          </a:xfrm>
          <a:prstGeom prst="rect">
            <a:avLst/>
          </a:prstGeom>
          <a:noFill/>
        </p:spPr>
        <p:txBody>
          <a:bodyPr wrap="square" rtlCol="0">
            <a:spAutoFit/>
          </a:bodyPr>
          <a:lstStyle/>
          <a:p>
            <a:pPr algn="ctr"/>
            <a:r>
              <a:rPr lang="en-GB" b="1" i="1" dirty="0"/>
              <a:t>A framework for greater collaboration, heath promotion and use of physical activity and sport across the welfare and justice systems. </a:t>
            </a:r>
          </a:p>
        </p:txBody>
      </p:sp>
    </p:spTree>
    <p:extLst>
      <p:ext uri="{BB962C8B-B14F-4D97-AF65-F5344CB8AC3E}">
        <p14:creationId xmlns:p14="http://schemas.microsoft.com/office/powerpoint/2010/main" val="42041946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4A3F7-D1DC-F595-8856-72631CC8C261}"/>
              </a:ext>
            </a:extLst>
          </p:cNvPr>
          <p:cNvSpPr>
            <a:spLocks noGrp="1"/>
          </p:cNvSpPr>
          <p:nvPr>
            <p:ph type="title"/>
          </p:nvPr>
        </p:nvSpPr>
        <p:spPr>
          <a:xfrm>
            <a:off x="775251" y="1484828"/>
            <a:ext cx="10641498" cy="611649"/>
          </a:xfrm>
        </p:spPr>
        <p:txBody>
          <a:bodyPr>
            <a:normAutofit fontScale="90000"/>
          </a:bodyPr>
          <a:lstStyle/>
          <a:p>
            <a:r>
              <a:rPr lang="en-GB" dirty="0"/>
              <a:t>The agreement focuses on the use of physical activity and sport across the following five areas: </a:t>
            </a:r>
          </a:p>
        </p:txBody>
      </p:sp>
      <p:sp>
        <p:nvSpPr>
          <p:cNvPr id="3" name="Content Placeholder 2">
            <a:extLst>
              <a:ext uri="{FF2B5EF4-FFF2-40B4-BE49-F238E27FC236}">
                <a16:creationId xmlns:a16="http://schemas.microsoft.com/office/drawing/2014/main" id="{57AB6278-43F1-249A-630A-A866A84F0C2F}"/>
              </a:ext>
            </a:extLst>
          </p:cNvPr>
          <p:cNvSpPr>
            <a:spLocks noGrp="1"/>
          </p:cNvSpPr>
          <p:nvPr>
            <p:ph sz="quarter" idx="10"/>
          </p:nvPr>
        </p:nvSpPr>
        <p:spPr>
          <a:xfrm>
            <a:off x="432000" y="2450936"/>
            <a:ext cx="11289600" cy="3870664"/>
          </a:xfrm>
        </p:spPr>
        <p:txBody>
          <a:bodyPr>
            <a:normAutofit/>
          </a:bodyPr>
          <a:lstStyle/>
          <a:p>
            <a:pPr marL="342900" indent="-342900">
              <a:buFont typeface="+mj-lt"/>
              <a:buAutoNum type="arabicPeriod"/>
            </a:pPr>
            <a:r>
              <a:rPr lang="en-GB" sz="2000" dirty="0"/>
              <a:t>Early Intervention – Preventing harm, improving mental health and emotional wellbeing and ensuring that children, young people and adults receive the help they need to thrive.</a:t>
            </a:r>
          </a:p>
          <a:p>
            <a:pPr marL="342900" indent="-342900">
              <a:buFont typeface="+mj-lt"/>
              <a:buAutoNum type="arabicPeriod"/>
            </a:pPr>
            <a:r>
              <a:rPr lang="en-GB" sz="2000" dirty="0"/>
              <a:t>Prevention and diversion – Increasing targeted activities and wraparound support to reduce entrants into the youth and adult secure estates. </a:t>
            </a:r>
          </a:p>
          <a:p>
            <a:pPr marL="342900" indent="-342900">
              <a:buFont typeface="+mj-lt"/>
              <a:buAutoNum type="arabicPeriod"/>
            </a:pPr>
            <a:r>
              <a:rPr lang="en-GB" sz="2000" dirty="0"/>
              <a:t>Non-custodial sentences – Prioritising health and wellbeing to prevent further offending and supporting the welfare of children, young people and adults. </a:t>
            </a:r>
          </a:p>
          <a:p>
            <a:pPr marL="342900" indent="-342900">
              <a:buFont typeface="+mj-lt"/>
              <a:buAutoNum type="arabicPeriod"/>
            </a:pPr>
            <a:r>
              <a:rPr lang="en-GB" sz="2000" dirty="0"/>
              <a:t>Custody – Increasing health and wellbeing-related purposeful activity, skills and opportunities that, where possible, can be continued on release into the community. </a:t>
            </a:r>
          </a:p>
          <a:p>
            <a:pPr marL="342900" indent="-342900">
              <a:buFont typeface="+mj-lt"/>
              <a:buAutoNum type="arabicPeriod"/>
            </a:pPr>
            <a:r>
              <a:rPr lang="en-GB" sz="2000" dirty="0"/>
              <a:t>Continuity of care – Supporting social inclusion, recovery from substance misuse, improved physical and mental health and desistance from crime.</a:t>
            </a:r>
          </a:p>
        </p:txBody>
      </p:sp>
      <p:pic>
        <p:nvPicPr>
          <p:cNvPr id="4" name="Picture 3" descr="A white and black sign&#10;&#10;Description automatically generated with low confidence">
            <a:extLst>
              <a:ext uri="{FF2B5EF4-FFF2-40B4-BE49-F238E27FC236}">
                <a16:creationId xmlns:a16="http://schemas.microsoft.com/office/drawing/2014/main" id="{B9EFDCCE-7D1A-9C95-9A4A-251258A88073}"/>
              </a:ext>
            </a:extLst>
          </p:cNvPr>
          <p:cNvPicPr>
            <a:picLocks noChangeAspect="1"/>
          </p:cNvPicPr>
          <p:nvPr/>
        </p:nvPicPr>
        <p:blipFill>
          <a:blip r:embed="rId2"/>
          <a:stretch>
            <a:fillRect/>
          </a:stretch>
        </p:blipFill>
        <p:spPr>
          <a:xfrm>
            <a:off x="252724" y="197050"/>
            <a:ext cx="1964443" cy="964184"/>
          </a:xfrm>
          <a:prstGeom prst="rect">
            <a:avLst/>
          </a:prstGeom>
        </p:spPr>
      </p:pic>
    </p:spTree>
    <p:extLst>
      <p:ext uri="{BB962C8B-B14F-4D97-AF65-F5344CB8AC3E}">
        <p14:creationId xmlns:p14="http://schemas.microsoft.com/office/powerpoint/2010/main" val="34579586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10A26-EC5B-4404-9093-C3546812A980}"/>
              </a:ext>
            </a:extLst>
          </p:cNvPr>
          <p:cNvSpPr>
            <a:spLocks noGrp="1"/>
          </p:cNvSpPr>
          <p:nvPr>
            <p:ph type="title"/>
          </p:nvPr>
        </p:nvSpPr>
        <p:spPr>
          <a:xfrm>
            <a:off x="784109" y="2149964"/>
            <a:ext cx="10641498" cy="611649"/>
          </a:xfrm>
        </p:spPr>
        <p:txBody>
          <a:bodyPr>
            <a:normAutofit fontScale="90000"/>
          </a:bodyPr>
          <a:lstStyle/>
          <a:p>
            <a:r>
              <a:rPr lang="en-GB" dirty="0"/>
              <a:t>Thank you for listening</a:t>
            </a:r>
            <a:br>
              <a:rPr lang="en-GB" dirty="0"/>
            </a:br>
            <a:br>
              <a:rPr lang="en-GB" dirty="0"/>
            </a:br>
            <a:br>
              <a:rPr lang="en-GB" dirty="0"/>
            </a:br>
            <a:r>
              <a:rPr lang="en-GB" dirty="0"/>
              <a:t>Any Questions?</a:t>
            </a:r>
          </a:p>
        </p:txBody>
      </p:sp>
      <p:sp>
        <p:nvSpPr>
          <p:cNvPr id="3" name="Content Placeholder 2">
            <a:extLst>
              <a:ext uri="{FF2B5EF4-FFF2-40B4-BE49-F238E27FC236}">
                <a16:creationId xmlns:a16="http://schemas.microsoft.com/office/drawing/2014/main" id="{429FEE3B-D5E3-4F8C-B615-E180405EC93C}"/>
              </a:ext>
            </a:extLst>
          </p:cNvPr>
          <p:cNvSpPr>
            <a:spLocks noGrp="1"/>
          </p:cNvSpPr>
          <p:nvPr>
            <p:ph sz="quarter" idx="10"/>
          </p:nvPr>
        </p:nvSpPr>
        <p:spPr>
          <a:xfrm>
            <a:off x="775251" y="5102066"/>
            <a:ext cx="10641498" cy="371894"/>
          </a:xfrm>
        </p:spPr>
        <p:txBody>
          <a:bodyPr/>
          <a:lstStyle/>
          <a:p>
            <a:pPr marL="0" indent="0" algn="ctr">
              <a:buNone/>
            </a:pPr>
            <a:r>
              <a:rPr lang="en-GB" dirty="0">
                <a:hlinkClick r:id="rId2"/>
              </a:rPr>
              <a:t>Andrew.nichols-clarke@nhs.net</a:t>
            </a:r>
            <a:r>
              <a:rPr lang="en-GB" dirty="0"/>
              <a:t> </a:t>
            </a:r>
          </a:p>
        </p:txBody>
      </p:sp>
    </p:spTree>
    <p:extLst>
      <p:ext uri="{BB962C8B-B14F-4D97-AF65-F5344CB8AC3E}">
        <p14:creationId xmlns:p14="http://schemas.microsoft.com/office/powerpoint/2010/main" val="39839526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D9123-313D-4E09-B9AE-E2FA23B3CFF6}"/>
              </a:ext>
            </a:extLst>
          </p:cNvPr>
          <p:cNvSpPr>
            <a:spLocks noGrp="1"/>
          </p:cNvSpPr>
          <p:nvPr>
            <p:ph type="title"/>
          </p:nvPr>
        </p:nvSpPr>
        <p:spPr>
          <a:xfrm>
            <a:off x="577049" y="206631"/>
            <a:ext cx="9216025" cy="611649"/>
          </a:xfrm>
        </p:spPr>
        <p:txBody>
          <a:bodyPr>
            <a:noAutofit/>
          </a:bodyPr>
          <a:lstStyle/>
          <a:p>
            <a:r>
              <a:rPr lang="en-GB" b="1" dirty="0"/>
              <a:t>Our cohort: children with complex needs</a:t>
            </a:r>
          </a:p>
        </p:txBody>
      </p:sp>
      <p:sp>
        <p:nvSpPr>
          <p:cNvPr id="6" name="TextBox 5">
            <a:extLst>
              <a:ext uri="{FF2B5EF4-FFF2-40B4-BE49-F238E27FC236}">
                <a16:creationId xmlns:a16="http://schemas.microsoft.com/office/drawing/2014/main" id="{67E726AD-6835-41A3-8377-FEEAC5A2713A}"/>
              </a:ext>
            </a:extLst>
          </p:cNvPr>
          <p:cNvSpPr txBox="1"/>
          <p:nvPr/>
        </p:nvSpPr>
        <p:spPr>
          <a:xfrm>
            <a:off x="6169153" y="6424490"/>
            <a:ext cx="4284051" cy="429669"/>
          </a:xfrm>
          <a:prstGeom prst="rect">
            <a:avLst/>
          </a:prstGeom>
          <a:noFill/>
        </p:spPr>
        <p:txBody>
          <a:bodyPr wrap="square">
            <a:spAutoFit/>
          </a:bodyPr>
          <a:lstStyle/>
          <a:p>
            <a:pPr algn="r">
              <a:lnSpc>
                <a:spcPct val="115000"/>
              </a:lnSpc>
            </a:pPr>
            <a:r>
              <a:rPr lang="en-GB" sz="600" i="1" dirty="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 P 51 NHS Long Term Plan Para 3.29</a:t>
            </a:r>
          </a:p>
          <a:p>
            <a:pPr>
              <a:lnSpc>
                <a:spcPct val="115000"/>
              </a:lnSpc>
            </a:pPr>
            <a:endParaRPr lang="en-GB" sz="600" i="1" dirty="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endParaRPr>
          </a:p>
          <a:p>
            <a:pPr>
              <a:lnSpc>
                <a:spcPct val="115000"/>
              </a:lnSpc>
            </a:pPr>
            <a:endParaRPr lang="en-GB" sz="750" dirty="0">
              <a:solidFill>
                <a:schemeClr val="tx1">
                  <a:lumMod val="75000"/>
                  <a:lumOff val="25000"/>
                </a:schemeClr>
              </a:solidFill>
            </a:endParaRPr>
          </a:p>
        </p:txBody>
      </p:sp>
      <p:sp>
        <p:nvSpPr>
          <p:cNvPr id="4" name="Rectangle 3">
            <a:extLst>
              <a:ext uri="{FF2B5EF4-FFF2-40B4-BE49-F238E27FC236}">
                <a16:creationId xmlns:a16="http://schemas.microsoft.com/office/drawing/2014/main" id="{B827C248-BE7A-4738-B091-CD529E7ED270}"/>
              </a:ext>
            </a:extLst>
          </p:cNvPr>
          <p:cNvSpPr/>
          <p:nvPr/>
        </p:nvSpPr>
        <p:spPr>
          <a:xfrm>
            <a:off x="577049" y="1083527"/>
            <a:ext cx="10919534" cy="2944204"/>
          </a:xfrm>
          <a:prstGeom prst="rect">
            <a:avLst/>
          </a:prstGeom>
        </p:spPr>
        <p:txBody>
          <a:bodyPr wrap="square">
            <a:spAutoFit/>
          </a:bodyPr>
          <a:lstStyle/>
          <a:p>
            <a:pPr>
              <a:lnSpc>
                <a:spcPct val="107000"/>
              </a:lnSpc>
              <a:spcAft>
                <a:spcPts val="600"/>
              </a:spcAft>
            </a:pPr>
            <a:r>
              <a:rPr lang="en-GB" sz="2000" dirty="0">
                <a:latin typeface="Arial" panose="020B0604020202020204" pitchFamily="34" charset="0"/>
                <a:ea typeface="Calibri" panose="020F0502020204030204" pitchFamily="34" charset="0"/>
                <a:cs typeface="Arial" panose="020B0604020202020204" pitchFamily="34" charset="0"/>
              </a:rPr>
              <a:t>This cohort of children often have complex needs in multiple domains and are sometimes described as “high risk, high harm, high vulnerability”. They may:</a:t>
            </a:r>
          </a:p>
          <a:p>
            <a:pPr>
              <a:lnSpc>
                <a:spcPct val="107000"/>
              </a:lnSpc>
              <a:spcAft>
                <a:spcPts val="600"/>
              </a:spcAft>
            </a:pPr>
            <a:endParaRPr lang="en-GB" sz="120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600"/>
              </a:spcAft>
            </a:pPr>
            <a:endParaRPr lang="en-GB" sz="120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600"/>
              </a:spcAft>
            </a:pPr>
            <a:endParaRPr lang="en-GB" sz="120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600"/>
              </a:spcAft>
            </a:pPr>
            <a:endParaRPr lang="en-GB" sz="120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600"/>
              </a:spcAft>
            </a:pPr>
            <a:endParaRPr lang="en-GB" sz="120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600"/>
              </a:spcAft>
            </a:pPr>
            <a:endParaRPr lang="en-GB" sz="120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600"/>
              </a:spcAft>
            </a:pPr>
            <a:endParaRPr lang="en-GB" sz="1200" dirty="0">
              <a:latin typeface="Arial" panose="020B0604020202020204" pitchFamily="34" charset="0"/>
              <a:ea typeface="Calibri" panose="020F0502020204030204" pitchFamily="34" charset="0"/>
              <a:cs typeface="Arial" panose="020B0604020202020204" pitchFamily="34" charset="0"/>
            </a:endParaRPr>
          </a:p>
          <a:p>
            <a:pPr marL="136922" lvl="1" indent="-71438">
              <a:lnSpc>
                <a:spcPct val="115000"/>
              </a:lnSpc>
            </a:pPr>
            <a:endParaRPr lang="en-GB" sz="1200" dirty="0">
              <a:latin typeface="Arial" panose="020B0604020202020204" pitchFamily="34" charset="0"/>
              <a:ea typeface="Calibri" panose="020F0502020204030204" pitchFamily="34" charset="0"/>
              <a:cs typeface="Arial" panose="020B0604020202020204" pitchFamily="34" charset="0"/>
            </a:endParaRPr>
          </a:p>
        </p:txBody>
      </p:sp>
      <p:graphicFrame>
        <p:nvGraphicFramePr>
          <p:cNvPr id="9" name="Diagram 8">
            <a:extLst>
              <a:ext uri="{FF2B5EF4-FFF2-40B4-BE49-F238E27FC236}">
                <a16:creationId xmlns:a16="http://schemas.microsoft.com/office/drawing/2014/main" id="{8F9D73D4-C121-4AD8-8AD2-8C62234C529E}"/>
              </a:ext>
            </a:extLst>
          </p:cNvPr>
          <p:cNvGraphicFramePr/>
          <p:nvPr>
            <p:extLst>
              <p:ext uri="{D42A27DB-BD31-4B8C-83A1-F6EECF244321}">
                <p14:modId xmlns:p14="http://schemas.microsoft.com/office/powerpoint/2010/main" val="1645178523"/>
              </p:ext>
            </p:extLst>
          </p:nvPr>
        </p:nvGraphicFramePr>
        <p:xfrm>
          <a:off x="804123" y="1489363"/>
          <a:ext cx="10583754" cy="4463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964127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38C7728-95D0-4D5A-91BD-E03E5DA89929}"/>
              </a:ext>
            </a:extLst>
          </p:cNvPr>
          <p:cNvPicPr>
            <a:picLocks noChangeAspect="1"/>
          </p:cNvPicPr>
          <p:nvPr/>
        </p:nvPicPr>
        <p:blipFill>
          <a:blip r:embed="rId2"/>
          <a:stretch>
            <a:fillRect/>
          </a:stretch>
        </p:blipFill>
        <p:spPr>
          <a:xfrm>
            <a:off x="1524000" y="0"/>
            <a:ext cx="9144000" cy="6858000"/>
          </a:xfrm>
          <a:prstGeom prst="rect">
            <a:avLst/>
          </a:prstGeom>
        </p:spPr>
      </p:pic>
    </p:spTree>
    <p:extLst>
      <p:ext uri="{BB962C8B-B14F-4D97-AF65-F5344CB8AC3E}">
        <p14:creationId xmlns:p14="http://schemas.microsoft.com/office/powerpoint/2010/main" val="3863085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7E2EFDF9-C3E5-4FBD-AFFA-99EC0940531B}"/>
              </a:ext>
            </a:extLst>
          </p:cNvPr>
          <p:cNvSpPr txBox="1">
            <a:spLocks/>
          </p:cNvSpPr>
          <p:nvPr/>
        </p:nvSpPr>
        <p:spPr>
          <a:xfrm>
            <a:off x="792642" y="484278"/>
            <a:ext cx="8390720" cy="611649"/>
          </a:xfrm>
          <a:prstGeom prst="rect">
            <a:avLst/>
          </a:prstGeom>
        </p:spPr>
        <p:txBody>
          <a:bodyPr/>
          <a:lstStyle>
            <a:lvl1pPr algn="l" defTabSz="914400" rtl="0" eaLnBrk="1" latinLnBrk="0" hangingPunct="1">
              <a:lnSpc>
                <a:spcPct val="90000"/>
              </a:lnSpc>
              <a:spcBef>
                <a:spcPct val="0"/>
              </a:spcBef>
              <a:buNone/>
              <a:defRPr sz="3600" b="0" kern="1200">
                <a:solidFill>
                  <a:srgbClr val="005EB8"/>
                </a:solidFill>
                <a:latin typeface="Arial" panose="020B0604020202020204" pitchFamily="34" charset="0"/>
                <a:ea typeface="+mj-ea"/>
                <a:cs typeface="Arial" panose="020B0604020202020204" pitchFamily="34" charset="0"/>
              </a:defRPr>
            </a:lvl1pPr>
          </a:lstStyle>
          <a:p>
            <a:r>
              <a:rPr lang="en-GB" sz="2400" b="1" dirty="0"/>
              <a:t>Children and young people with complex needs</a:t>
            </a:r>
          </a:p>
        </p:txBody>
      </p:sp>
      <p:pic>
        <p:nvPicPr>
          <p:cNvPr id="6" name="Content Placeholder 6" descr="Man">
            <a:extLst>
              <a:ext uri="{FF2B5EF4-FFF2-40B4-BE49-F238E27FC236}">
                <a16:creationId xmlns:a16="http://schemas.microsoft.com/office/drawing/2014/main" id="{76E2006C-D36B-4600-B200-D5E59DB6FD6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968457" y="2992202"/>
            <a:ext cx="2039090" cy="2039090"/>
          </a:xfrm>
          <a:prstGeom prst="rect">
            <a:avLst/>
          </a:prstGeom>
        </p:spPr>
      </p:pic>
      <p:sp>
        <p:nvSpPr>
          <p:cNvPr id="7" name="Rectangle 6">
            <a:extLst>
              <a:ext uri="{FF2B5EF4-FFF2-40B4-BE49-F238E27FC236}">
                <a16:creationId xmlns:a16="http://schemas.microsoft.com/office/drawing/2014/main" id="{72289972-8D21-40CC-96C9-D0735D9F24A2}"/>
              </a:ext>
            </a:extLst>
          </p:cNvPr>
          <p:cNvSpPr/>
          <p:nvPr/>
        </p:nvSpPr>
        <p:spPr>
          <a:xfrm>
            <a:off x="6858168" y="2629929"/>
            <a:ext cx="3849677" cy="3046988"/>
          </a:xfrm>
          <a:prstGeom prst="rect">
            <a:avLst/>
          </a:prstGeom>
        </p:spPr>
        <p:txBody>
          <a:bodyPr wrap="square" lIns="68580" tIns="34290" rIns="68580" bIns="34290" anchor="t">
            <a:spAutoFit/>
          </a:bodyPr>
          <a:lstStyle/>
          <a:p>
            <a:pPr marL="214313" indent="-214313">
              <a:buClr>
                <a:schemeClr val="tx2">
                  <a:lumMod val="75000"/>
                </a:schemeClr>
              </a:buClr>
              <a:buFont typeface="Wingdings" panose="05000000000000000000" pitchFamily="2" charset="2"/>
              <a:buChar char="§"/>
            </a:pPr>
            <a:r>
              <a:rPr lang="en-GB" sz="1050" b="1" dirty="0">
                <a:latin typeface="Arial" panose="020B0604020202020204" pitchFamily="34" charset="0"/>
                <a:cs typeface="Arial" panose="020B0604020202020204" pitchFamily="34" charset="0"/>
              </a:rPr>
              <a:t>Mental health: </a:t>
            </a:r>
            <a:r>
              <a:rPr lang="en-GB" sz="1050" dirty="0">
                <a:latin typeface="Arial" panose="020B0604020202020204" pitchFamily="34" charset="0"/>
                <a:cs typeface="Arial" panose="020B0604020202020204" pitchFamily="34" charset="0"/>
              </a:rPr>
              <a:t>A</a:t>
            </a:r>
            <a:r>
              <a:rPr lang="en-GB" sz="1050" b="1" dirty="0">
                <a:latin typeface="Arial" panose="020B0604020202020204" pitchFamily="34" charset="0"/>
                <a:cs typeface="Arial" panose="020B0604020202020204" pitchFamily="34" charset="0"/>
              </a:rPr>
              <a:t> </a:t>
            </a:r>
            <a:r>
              <a:rPr lang="en-GB" sz="1050" dirty="0">
                <a:latin typeface="Arial" panose="020B0604020202020204" pitchFamily="34" charset="0"/>
                <a:cs typeface="Arial" panose="020B0604020202020204" pitchFamily="34" charset="0"/>
              </a:rPr>
              <a:t>third (33%) of children in custody were recorded as having mental health concerns, with a higher proportion for girls (41% compared to 33% of boys). </a:t>
            </a:r>
          </a:p>
          <a:p>
            <a:pPr marL="214313" indent="-214313">
              <a:buClr>
                <a:schemeClr val="tx2">
                  <a:lumMod val="75000"/>
                </a:schemeClr>
              </a:buClr>
              <a:buFont typeface="Wingdings" panose="05000000000000000000" pitchFamily="2" charset="2"/>
              <a:buChar char="§"/>
            </a:pPr>
            <a:endParaRPr lang="en-GB" sz="1050" dirty="0">
              <a:latin typeface="Arial" panose="020B0604020202020204" pitchFamily="34" charset="0"/>
              <a:cs typeface="Arial" panose="020B0604020202020204" pitchFamily="34" charset="0"/>
            </a:endParaRPr>
          </a:p>
          <a:p>
            <a:pPr marL="214313" indent="-214313">
              <a:buClr>
                <a:schemeClr val="tx2">
                  <a:lumMod val="75000"/>
                </a:schemeClr>
              </a:buClr>
              <a:buFont typeface="Wingdings" panose="05000000000000000000" pitchFamily="2" charset="2"/>
              <a:buChar char="§"/>
            </a:pPr>
            <a:r>
              <a:rPr lang="en-GB" sz="1050" b="1" dirty="0">
                <a:latin typeface="Arial" panose="020B0604020202020204" pitchFamily="34" charset="0"/>
                <a:cs typeface="Arial" panose="020B0604020202020204" pitchFamily="34" charset="0"/>
              </a:rPr>
              <a:t>Education: </a:t>
            </a:r>
            <a:r>
              <a:rPr lang="en-GB" sz="1050" dirty="0">
                <a:latin typeface="Arial" panose="020B0604020202020204" pitchFamily="34" charset="0"/>
                <a:cs typeface="Arial" panose="020B0604020202020204" pitchFamily="34" charset="0"/>
              </a:rPr>
              <a:t>Over 60% were not engaged in education prior to entering custody.</a:t>
            </a:r>
          </a:p>
          <a:p>
            <a:pPr marL="214313" indent="-214313">
              <a:buClr>
                <a:schemeClr val="tx2">
                  <a:lumMod val="75000"/>
                </a:schemeClr>
              </a:buClr>
              <a:buFont typeface="Wingdings" panose="05000000000000000000" pitchFamily="2" charset="2"/>
              <a:buChar char="§"/>
            </a:pPr>
            <a:endParaRPr lang="en-GB" sz="1050" dirty="0">
              <a:latin typeface="Arial" panose="020B0604020202020204" pitchFamily="34" charset="0"/>
              <a:cs typeface="Arial" panose="020B0604020202020204" pitchFamily="34" charset="0"/>
            </a:endParaRPr>
          </a:p>
          <a:p>
            <a:pPr marL="214313" indent="-214313">
              <a:buClr>
                <a:schemeClr val="tx2">
                  <a:lumMod val="75000"/>
                </a:schemeClr>
              </a:buClr>
              <a:buFont typeface="Wingdings" panose="05000000000000000000" pitchFamily="2" charset="2"/>
              <a:buChar char="§"/>
            </a:pPr>
            <a:r>
              <a:rPr lang="en-GB" sz="1050" b="1" dirty="0">
                <a:latin typeface="Arial" panose="020B0604020202020204" pitchFamily="34" charset="0"/>
                <a:cs typeface="Arial" panose="020B0604020202020204" pitchFamily="34" charset="0"/>
              </a:rPr>
              <a:t>Learning disability:</a:t>
            </a:r>
            <a:r>
              <a:rPr lang="en-GB" sz="1050" dirty="0">
                <a:latin typeface="Arial" panose="020B0604020202020204" pitchFamily="34" charset="0"/>
                <a:cs typeface="Arial" panose="020B0604020202020204" pitchFamily="34" charset="0"/>
              </a:rPr>
              <a:t> A third (32%) were recorded as having a learning disability or difficulty (compared to 18% in the general population). </a:t>
            </a:r>
          </a:p>
          <a:p>
            <a:pPr marL="214313" indent="-214313">
              <a:buClr>
                <a:schemeClr val="tx2">
                  <a:lumMod val="75000"/>
                </a:schemeClr>
              </a:buClr>
              <a:buFont typeface="Wingdings" panose="05000000000000000000" pitchFamily="2" charset="2"/>
              <a:buChar char="§"/>
            </a:pPr>
            <a:endParaRPr lang="en-GB" sz="1050" dirty="0">
              <a:latin typeface="Arial" panose="020B0604020202020204" pitchFamily="34" charset="0"/>
              <a:cs typeface="Arial" panose="020B0604020202020204" pitchFamily="34" charset="0"/>
            </a:endParaRPr>
          </a:p>
          <a:p>
            <a:pPr marL="214313" indent="-214313">
              <a:buClr>
                <a:schemeClr val="tx2">
                  <a:lumMod val="75000"/>
                </a:schemeClr>
              </a:buClr>
              <a:buFont typeface="Wingdings" panose="05000000000000000000" pitchFamily="2" charset="2"/>
              <a:buChar char="§"/>
            </a:pPr>
            <a:r>
              <a:rPr lang="en-GB" sz="1050" b="1" dirty="0">
                <a:latin typeface="Arial" panose="020B0604020202020204" pitchFamily="34" charset="0"/>
                <a:cs typeface="Arial" panose="020B0604020202020204" pitchFamily="34" charset="0"/>
              </a:rPr>
              <a:t>Substance misuse</a:t>
            </a:r>
            <a:r>
              <a:rPr lang="en-GB" sz="1050" dirty="0">
                <a:latin typeface="Arial" panose="020B0604020202020204" pitchFamily="34" charset="0"/>
                <a:cs typeface="Arial" panose="020B0604020202020204" pitchFamily="34" charset="0"/>
              </a:rPr>
              <a:t>: 45% were recorded as having substance misuse concerns.</a:t>
            </a:r>
          </a:p>
          <a:p>
            <a:pPr marL="214313" indent="-214313">
              <a:buClr>
                <a:schemeClr val="tx2">
                  <a:lumMod val="75000"/>
                </a:schemeClr>
              </a:buClr>
              <a:buFont typeface="Wingdings" panose="05000000000000000000" pitchFamily="2" charset="2"/>
              <a:buChar char="§"/>
            </a:pPr>
            <a:endParaRPr lang="en-GB" sz="1050" dirty="0">
              <a:latin typeface="Arial" panose="020B0604020202020204" pitchFamily="34" charset="0"/>
              <a:cs typeface="Arial" panose="020B0604020202020204" pitchFamily="34" charset="0"/>
            </a:endParaRPr>
          </a:p>
          <a:p>
            <a:pPr marL="214313" indent="-214313">
              <a:buClr>
                <a:schemeClr val="tx2">
                  <a:lumMod val="75000"/>
                </a:schemeClr>
              </a:buClr>
              <a:buFont typeface="Wingdings" panose="05000000000000000000" pitchFamily="2" charset="2"/>
              <a:buChar char="§"/>
            </a:pPr>
            <a:r>
              <a:rPr lang="en-GB" sz="1050" b="1" dirty="0">
                <a:latin typeface="Arial" panose="020B0604020202020204" pitchFamily="34" charset="0"/>
                <a:cs typeface="Arial" panose="020B0604020202020204" pitchFamily="34" charset="0"/>
              </a:rPr>
              <a:t>Looked after children</a:t>
            </a:r>
            <a:r>
              <a:rPr lang="en-GB" sz="1050" dirty="0">
                <a:latin typeface="Arial" panose="020B0604020202020204" pitchFamily="34" charset="0"/>
                <a:cs typeface="Arial" panose="020B0604020202020204" pitchFamily="34" charset="0"/>
              </a:rPr>
              <a:t>: 49% were recorded as currently being or having previously been a looked-after-child.</a:t>
            </a:r>
          </a:p>
          <a:p>
            <a:pPr>
              <a:buClr>
                <a:schemeClr val="tx2">
                  <a:lumMod val="75000"/>
                </a:schemeClr>
              </a:buClr>
            </a:pPr>
            <a:endParaRPr lang="en-GB" sz="1050" dirty="0"/>
          </a:p>
          <a:p>
            <a:r>
              <a:rPr lang="en-GB" sz="750" i="1" dirty="0">
                <a:latin typeface="Arial"/>
                <a:cs typeface="Arial"/>
              </a:rPr>
              <a:t>[Figures based on analysis looking at new admissions to custody between April 2014 – March 2016.]</a:t>
            </a:r>
            <a:endParaRPr lang="en-GB" sz="1050" dirty="0">
              <a:latin typeface="Arial"/>
              <a:cs typeface="Arial"/>
            </a:endParaRPr>
          </a:p>
        </p:txBody>
      </p:sp>
      <p:sp>
        <p:nvSpPr>
          <p:cNvPr id="8" name="Arrow: Right 7">
            <a:extLst>
              <a:ext uri="{FF2B5EF4-FFF2-40B4-BE49-F238E27FC236}">
                <a16:creationId xmlns:a16="http://schemas.microsoft.com/office/drawing/2014/main" id="{4D53C6AE-2A0F-4379-BC5C-2D9FFBF9D8D4}"/>
              </a:ext>
            </a:extLst>
          </p:cNvPr>
          <p:cNvSpPr/>
          <p:nvPr/>
        </p:nvSpPr>
        <p:spPr>
          <a:xfrm>
            <a:off x="4013626" y="3452254"/>
            <a:ext cx="277238" cy="269943"/>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9" name="Arrow: Right 8">
            <a:extLst>
              <a:ext uri="{FF2B5EF4-FFF2-40B4-BE49-F238E27FC236}">
                <a16:creationId xmlns:a16="http://schemas.microsoft.com/office/drawing/2014/main" id="{9D998140-198F-4542-92BC-F86250147A62}"/>
              </a:ext>
            </a:extLst>
          </p:cNvPr>
          <p:cNvSpPr/>
          <p:nvPr/>
        </p:nvSpPr>
        <p:spPr>
          <a:xfrm>
            <a:off x="5630976" y="3452254"/>
            <a:ext cx="277238" cy="269943"/>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0" name="Arrow: Right 9">
            <a:extLst>
              <a:ext uri="{FF2B5EF4-FFF2-40B4-BE49-F238E27FC236}">
                <a16:creationId xmlns:a16="http://schemas.microsoft.com/office/drawing/2014/main" id="{F8A5BADD-3FBF-4105-B8E7-3DB086964CAD}"/>
              </a:ext>
            </a:extLst>
          </p:cNvPr>
          <p:cNvSpPr/>
          <p:nvPr/>
        </p:nvSpPr>
        <p:spPr>
          <a:xfrm>
            <a:off x="4013626" y="4018452"/>
            <a:ext cx="277238" cy="269943"/>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1" name="Arrow: Right 10">
            <a:extLst>
              <a:ext uri="{FF2B5EF4-FFF2-40B4-BE49-F238E27FC236}">
                <a16:creationId xmlns:a16="http://schemas.microsoft.com/office/drawing/2014/main" id="{9931F4CA-A27A-4952-881D-E56E56E42D11}"/>
              </a:ext>
            </a:extLst>
          </p:cNvPr>
          <p:cNvSpPr/>
          <p:nvPr/>
        </p:nvSpPr>
        <p:spPr>
          <a:xfrm>
            <a:off x="4011255" y="4565677"/>
            <a:ext cx="277238" cy="2699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2" name="Arrow: Right 11">
            <a:extLst>
              <a:ext uri="{FF2B5EF4-FFF2-40B4-BE49-F238E27FC236}">
                <a16:creationId xmlns:a16="http://schemas.microsoft.com/office/drawing/2014/main" id="{678E20C0-BBC5-488B-B04B-B4BED19D5293}"/>
              </a:ext>
            </a:extLst>
          </p:cNvPr>
          <p:cNvSpPr/>
          <p:nvPr/>
        </p:nvSpPr>
        <p:spPr>
          <a:xfrm>
            <a:off x="5628284" y="4589093"/>
            <a:ext cx="277238" cy="269943"/>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3" name="Arrow: Right 12">
            <a:extLst>
              <a:ext uri="{FF2B5EF4-FFF2-40B4-BE49-F238E27FC236}">
                <a16:creationId xmlns:a16="http://schemas.microsoft.com/office/drawing/2014/main" id="{DF207D17-23F8-4E5B-A965-D2DEB9F6E90A}"/>
              </a:ext>
            </a:extLst>
          </p:cNvPr>
          <p:cNvSpPr/>
          <p:nvPr/>
        </p:nvSpPr>
        <p:spPr>
          <a:xfrm>
            <a:off x="5630976" y="4018452"/>
            <a:ext cx="277238" cy="269943"/>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4" name="TextBox 13">
            <a:extLst>
              <a:ext uri="{FF2B5EF4-FFF2-40B4-BE49-F238E27FC236}">
                <a16:creationId xmlns:a16="http://schemas.microsoft.com/office/drawing/2014/main" id="{ADC6732F-C5D1-42AB-9ADC-0DC049812558}"/>
              </a:ext>
            </a:extLst>
          </p:cNvPr>
          <p:cNvSpPr txBox="1"/>
          <p:nvPr/>
        </p:nvSpPr>
        <p:spPr>
          <a:xfrm>
            <a:off x="1879716" y="3391017"/>
            <a:ext cx="1641543" cy="415498"/>
          </a:xfrm>
          <a:prstGeom prst="rect">
            <a:avLst/>
          </a:prstGeom>
          <a:noFill/>
        </p:spPr>
        <p:txBody>
          <a:bodyPr wrap="square" rtlCol="0">
            <a:spAutoFit/>
          </a:bodyPr>
          <a:lstStyle/>
          <a:p>
            <a:r>
              <a:rPr lang="en-GB" sz="1050" i="1" dirty="0">
                <a:solidFill>
                  <a:schemeClr val="tx2">
                    <a:lumMod val="75000"/>
                  </a:schemeClr>
                </a:solidFill>
                <a:latin typeface="Arial" panose="020B0604020202020204" pitchFamily="34" charset="0"/>
                <a:cs typeface="Arial" panose="020B0604020202020204" pitchFamily="34" charset="0"/>
              </a:rPr>
              <a:t>Custodial sentences of over 12 months</a:t>
            </a:r>
          </a:p>
        </p:txBody>
      </p:sp>
      <p:sp>
        <p:nvSpPr>
          <p:cNvPr id="15" name="TextBox 14">
            <a:extLst>
              <a:ext uri="{FF2B5EF4-FFF2-40B4-BE49-F238E27FC236}">
                <a16:creationId xmlns:a16="http://schemas.microsoft.com/office/drawing/2014/main" id="{D5E932D4-D8E8-4D24-A208-465651267D2D}"/>
              </a:ext>
            </a:extLst>
          </p:cNvPr>
          <p:cNvSpPr txBox="1"/>
          <p:nvPr/>
        </p:nvSpPr>
        <p:spPr>
          <a:xfrm>
            <a:off x="1879716" y="3949493"/>
            <a:ext cx="1641543" cy="415498"/>
          </a:xfrm>
          <a:prstGeom prst="rect">
            <a:avLst/>
          </a:prstGeom>
          <a:noFill/>
        </p:spPr>
        <p:txBody>
          <a:bodyPr wrap="square" rtlCol="0">
            <a:spAutoFit/>
          </a:bodyPr>
          <a:lstStyle/>
          <a:p>
            <a:r>
              <a:rPr lang="en-GB" sz="1050" i="1" dirty="0">
                <a:solidFill>
                  <a:schemeClr val="tx2">
                    <a:lumMod val="75000"/>
                  </a:schemeClr>
                </a:solidFill>
                <a:latin typeface="Arial" panose="020B0604020202020204" pitchFamily="34" charset="0"/>
                <a:cs typeface="Arial" panose="020B0604020202020204" pitchFamily="34" charset="0"/>
              </a:rPr>
              <a:t>Violence against the person offences</a:t>
            </a:r>
          </a:p>
        </p:txBody>
      </p:sp>
      <p:sp>
        <p:nvSpPr>
          <p:cNvPr id="16" name="TextBox 15">
            <a:extLst>
              <a:ext uri="{FF2B5EF4-FFF2-40B4-BE49-F238E27FC236}">
                <a16:creationId xmlns:a16="http://schemas.microsoft.com/office/drawing/2014/main" id="{CB1BC5C5-3950-4DE3-8B5E-2F39D845B676}"/>
              </a:ext>
            </a:extLst>
          </p:cNvPr>
          <p:cNvSpPr txBox="1"/>
          <p:nvPr/>
        </p:nvSpPr>
        <p:spPr>
          <a:xfrm>
            <a:off x="1871277" y="4585231"/>
            <a:ext cx="1641543" cy="415498"/>
          </a:xfrm>
          <a:prstGeom prst="rect">
            <a:avLst/>
          </a:prstGeom>
          <a:noFill/>
        </p:spPr>
        <p:txBody>
          <a:bodyPr wrap="square" rtlCol="0">
            <a:spAutoFit/>
          </a:bodyPr>
          <a:lstStyle/>
          <a:p>
            <a:r>
              <a:rPr lang="en-GB" sz="1050" i="1" dirty="0">
                <a:solidFill>
                  <a:schemeClr val="tx2">
                    <a:lumMod val="75000"/>
                  </a:schemeClr>
                </a:solidFill>
                <a:latin typeface="Arial" panose="020B0604020202020204" pitchFamily="34" charset="0"/>
                <a:cs typeface="Arial" panose="020B0604020202020204" pitchFamily="34" charset="0"/>
              </a:rPr>
              <a:t>Remand custodial population</a:t>
            </a:r>
          </a:p>
        </p:txBody>
      </p:sp>
      <p:sp>
        <p:nvSpPr>
          <p:cNvPr id="17" name="Rectangle 16">
            <a:extLst>
              <a:ext uri="{FF2B5EF4-FFF2-40B4-BE49-F238E27FC236}">
                <a16:creationId xmlns:a16="http://schemas.microsoft.com/office/drawing/2014/main" id="{4284697C-9DD9-4530-A3B5-8C36666AA4F4}"/>
              </a:ext>
            </a:extLst>
          </p:cNvPr>
          <p:cNvSpPr/>
          <p:nvPr/>
        </p:nvSpPr>
        <p:spPr>
          <a:xfrm>
            <a:off x="3593566" y="2708011"/>
            <a:ext cx="948447" cy="362075"/>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b="1"/>
              <a:t>2009</a:t>
            </a:r>
          </a:p>
        </p:txBody>
      </p:sp>
      <p:sp>
        <p:nvSpPr>
          <p:cNvPr id="18" name="Rectangle 17">
            <a:extLst>
              <a:ext uri="{FF2B5EF4-FFF2-40B4-BE49-F238E27FC236}">
                <a16:creationId xmlns:a16="http://schemas.microsoft.com/office/drawing/2014/main" id="{1CFE3BC2-834A-4C64-9B5D-05872783C7AC}"/>
              </a:ext>
            </a:extLst>
          </p:cNvPr>
          <p:cNvSpPr/>
          <p:nvPr/>
        </p:nvSpPr>
        <p:spPr>
          <a:xfrm>
            <a:off x="5433992" y="2708011"/>
            <a:ext cx="948447" cy="362075"/>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b="1" dirty="0"/>
              <a:t>2019</a:t>
            </a:r>
          </a:p>
        </p:txBody>
      </p:sp>
      <p:sp>
        <p:nvSpPr>
          <p:cNvPr id="19" name="TextBox 18">
            <a:extLst>
              <a:ext uri="{FF2B5EF4-FFF2-40B4-BE49-F238E27FC236}">
                <a16:creationId xmlns:a16="http://schemas.microsoft.com/office/drawing/2014/main" id="{68402B6D-2D19-4826-8433-0B8C2C2DB5B9}"/>
              </a:ext>
            </a:extLst>
          </p:cNvPr>
          <p:cNvSpPr txBox="1"/>
          <p:nvPr/>
        </p:nvSpPr>
        <p:spPr>
          <a:xfrm>
            <a:off x="3325994" y="3452253"/>
            <a:ext cx="642462" cy="300082"/>
          </a:xfrm>
          <a:prstGeom prst="rect">
            <a:avLst/>
          </a:prstGeom>
          <a:noFill/>
        </p:spPr>
        <p:txBody>
          <a:bodyPr wrap="square" rtlCol="0">
            <a:spAutoFit/>
          </a:bodyPr>
          <a:lstStyle/>
          <a:p>
            <a:pPr algn="r"/>
            <a:r>
              <a:rPr lang="en-GB" sz="1350" b="1"/>
              <a:t>20%</a:t>
            </a:r>
          </a:p>
        </p:txBody>
      </p:sp>
      <p:sp>
        <p:nvSpPr>
          <p:cNvPr id="20" name="TextBox 19">
            <a:extLst>
              <a:ext uri="{FF2B5EF4-FFF2-40B4-BE49-F238E27FC236}">
                <a16:creationId xmlns:a16="http://schemas.microsoft.com/office/drawing/2014/main" id="{08190A8D-1C2F-4E24-828D-C55FD009666D}"/>
              </a:ext>
            </a:extLst>
          </p:cNvPr>
          <p:cNvSpPr txBox="1"/>
          <p:nvPr/>
        </p:nvSpPr>
        <p:spPr>
          <a:xfrm>
            <a:off x="5769595" y="3452253"/>
            <a:ext cx="642462" cy="300082"/>
          </a:xfrm>
          <a:prstGeom prst="rect">
            <a:avLst/>
          </a:prstGeom>
          <a:noFill/>
        </p:spPr>
        <p:txBody>
          <a:bodyPr wrap="square" rtlCol="0">
            <a:spAutoFit/>
          </a:bodyPr>
          <a:lstStyle/>
          <a:p>
            <a:pPr algn="r"/>
            <a:r>
              <a:rPr lang="en-GB" sz="1350" b="1"/>
              <a:t>35%</a:t>
            </a:r>
          </a:p>
        </p:txBody>
      </p:sp>
      <p:sp>
        <p:nvSpPr>
          <p:cNvPr id="21" name="TextBox 20">
            <a:extLst>
              <a:ext uri="{FF2B5EF4-FFF2-40B4-BE49-F238E27FC236}">
                <a16:creationId xmlns:a16="http://schemas.microsoft.com/office/drawing/2014/main" id="{2D7D00A3-E524-4CC6-A0DC-4261676BBCB9}"/>
              </a:ext>
            </a:extLst>
          </p:cNvPr>
          <p:cNvSpPr txBox="1"/>
          <p:nvPr/>
        </p:nvSpPr>
        <p:spPr>
          <a:xfrm>
            <a:off x="5769595" y="4018451"/>
            <a:ext cx="642462" cy="300082"/>
          </a:xfrm>
          <a:prstGeom prst="rect">
            <a:avLst/>
          </a:prstGeom>
          <a:noFill/>
        </p:spPr>
        <p:txBody>
          <a:bodyPr wrap="square" rtlCol="0">
            <a:spAutoFit/>
          </a:bodyPr>
          <a:lstStyle/>
          <a:p>
            <a:pPr algn="r"/>
            <a:r>
              <a:rPr lang="en-GB" sz="1350" b="1"/>
              <a:t>23%</a:t>
            </a:r>
          </a:p>
        </p:txBody>
      </p:sp>
      <p:sp>
        <p:nvSpPr>
          <p:cNvPr id="22" name="TextBox 21">
            <a:extLst>
              <a:ext uri="{FF2B5EF4-FFF2-40B4-BE49-F238E27FC236}">
                <a16:creationId xmlns:a16="http://schemas.microsoft.com/office/drawing/2014/main" id="{AF83573D-0F1B-43D6-BE13-FEA67622E103}"/>
              </a:ext>
            </a:extLst>
          </p:cNvPr>
          <p:cNvSpPr txBox="1"/>
          <p:nvPr/>
        </p:nvSpPr>
        <p:spPr>
          <a:xfrm>
            <a:off x="3325897" y="4011746"/>
            <a:ext cx="642462" cy="300082"/>
          </a:xfrm>
          <a:prstGeom prst="rect">
            <a:avLst/>
          </a:prstGeom>
          <a:noFill/>
        </p:spPr>
        <p:txBody>
          <a:bodyPr wrap="square" rtlCol="0">
            <a:spAutoFit/>
          </a:bodyPr>
          <a:lstStyle/>
          <a:p>
            <a:pPr algn="r"/>
            <a:r>
              <a:rPr lang="en-GB" sz="1350" b="1"/>
              <a:t>16%</a:t>
            </a:r>
          </a:p>
        </p:txBody>
      </p:sp>
      <p:sp>
        <p:nvSpPr>
          <p:cNvPr id="23" name="TextBox 22">
            <a:extLst>
              <a:ext uri="{FF2B5EF4-FFF2-40B4-BE49-F238E27FC236}">
                <a16:creationId xmlns:a16="http://schemas.microsoft.com/office/drawing/2014/main" id="{AB9A2B01-4BE8-4AC3-9A25-DB43F7688733}"/>
              </a:ext>
            </a:extLst>
          </p:cNvPr>
          <p:cNvSpPr txBox="1"/>
          <p:nvPr/>
        </p:nvSpPr>
        <p:spPr>
          <a:xfrm>
            <a:off x="3356916" y="4553391"/>
            <a:ext cx="642462" cy="300082"/>
          </a:xfrm>
          <a:prstGeom prst="rect">
            <a:avLst/>
          </a:prstGeom>
          <a:noFill/>
        </p:spPr>
        <p:txBody>
          <a:bodyPr wrap="square" rtlCol="0">
            <a:spAutoFit/>
          </a:bodyPr>
          <a:lstStyle/>
          <a:p>
            <a:pPr algn="r"/>
            <a:r>
              <a:rPr lang="en-GB" sz="1350" b="1"/>
              <a:t>19%</a:t>
            </a:r>
          </a:p>
        </p:txBody>
      </p:sp>
      <p:sp>
        <p:nvSpPr>
          <p:cNvPr id="24" name="TextBox 23">
            <a:extLst>
              <a:ext uri="{FF2B5EF4-FFF2-40B4-BE49-F238E27FC236}">
                <a16:creationId xmlns:a16="http://schemas.microsoft.com/office/drawing/2014/main" id="{7C29652C-FB2C-475D-A54F-64F92D593B6F}"/>
              </a:ext>
            </a:extLst>
          </p:cNvPr>
          <p:cNvSpPr txBox="1"/>
          <p:nvPr/>
        </p:nvSpPr>
        <p:spPr>
          <a:xfrm>
            <a:off x="5735982" y="4565108"/>
            <a:ext cx="642462" cy="300082"/>
          </a:xfrm>
          <a:prstGeom prst="rect">
            <a:avLst/>
          </a:prstGeom>
          <a:noFill/>
        </p:spPr>
        <p:txBody>
          <a:bodyPr wrap="square" rtlCol="0">
            <a:spAutoFit/>
          </a:bodyPr>
          <a:lstStyle/>
          <a:p>
            <a:pPr algn="r"/>
            <a:r>
              <a:rPr lang="en-GB" sz="1350" b="1"/>
              <a:t>28%</a:t>
            </a:r>
          </a:p>
        </p:txBody>
      </p:sp>
      <p:sp>
        <p:nvSpPr>
          <p:cNvPr id="27" name="Rounded Rectangle 10">
            <a:extLst>
              <a:ext uri="{FF2B5EF4-FFF2-40B4-BE49-F238E27FC236}">
                <a16:creationId xmlns:a16="http://schemas.microsoft.com/office/drawing/2014/main" id="{3AA773C5-AA53-4A28-964B-EEDC51E16FA1}"/>
              </a:ext>
            </a:extLst>
          </p:cNvPr>
          <p:cNvSpPr>
            <a:spLocks noChangeArrowheads="1"/>
          </p:cNvSpPr>
          <p:nvPr/>
        </p:nvSpPr>
        <p:spPr bwMode="auto">
          <a:xfrm>
            <a:off x="2269195" y="6300586"/>
            <a:ext cx="8116876" cy="405892"/>
          </a:xfrm>
          <a:prstGeom prst="roundRect">
            <a:avLst>
              <a:gd name="adj" fmla="val 16667"/>
            </a:avLst>
          </a:prstGeom>
          <a:noFill/>
          <a:ln w="9525" algn="ctr">
            <a:noFill/>
            <a:round/>
            <a:headEnd/>
            <a:tailEnd/>
          </a:ln>
        </p:spPr>
        <p:txBody>
          <a:bodyPr lIns="0" tIns="0" rIns="0" bIns="0"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spcBef>
                <a:spcPct val="20000"/>
              </a:spcBef>
            </a:pPr>
            <a:r>
              <a:rPr lang="en-GB" altLang="en-US" sz="750" b="1" i="1" dirty="0">
                <a:solidFill>
                  <a:schemeClr val="bg1">
                    <a:lumMod val="50000"/>
                  </a:schemeClr>
                </a:solidFill>
              </a:rPr>
              <a:t>Data Source: </a:t>
            </a:r>
            <a:r>
              <a:rPr lang="en-GB" altLang="en-US" sz="750" i="1" dirty="0">
                <a:solidFill>
                  <a:schemeClr val="bg1">
                    <a:lumMod val="50000"/>
                  </a:schemeClr>
                </a:solidFill>
              </a:rPr>
              <a:t>Key Characteristics  of admissions to youth custody (2017); Criminal Justice System Statistics Quarterly: December 2019; 2011 census; Assessing the needs of sentenced  children in the YJS 2018/19</a:t>
            </a:r>
          </a:p>
        </p:txBody>
      </p:sp>
      <p:sp>
        <p:nvSpPr>
          <p:cNvPr id="3" name="Rectangle 2">
            <a:extLst>
              <a:ext uri="{FF2B5EF4-FFF2-40B4-BE49-F238E27FC236}">
                <a16:creationId xmlns:a16="http://schemas.microsoft.com/office/drawing/2014/main" id="{454F4FB3-B79D-4D61-BE55-3282A1CD5FA0}"/>
              </a:ext>
            </a:extLst>
          </p:cNvPr>
          <p:cNvSpPr/>
          <p:nvPr/>
        </p:nvSpPr>
        <p:spPr>
          <a:xfrm>
            <a:off x="646545" y="1293085"/>
            <a:ext cx="9754897" cy="830997"/>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The below data is from children on justice placements, however indicated by the 2018 review into young people’s secure care, despite the notional clarity of the three components of secure care, children placed in all three types of secure setting often shared similar, disadvantaged backgrounds and characteristics, including mental health difficulties</a:t>
            </a:r>
          </a:p>
          <a:p>
            <a:pPr marL="171450" indent="-171450">
              <a:buFont typeface="Arial" panose="020B0604020202020204" pitchFamily="34" charset="0"/>
              <a:buChar char="•"/>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80518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38294-D6D0-417F-BF55-C50EEE80A0BF}"/>
              </a:ext>
            </a:extLst>
          </p:cNvPr>
          <p:cNvSpPr>
            <a:spLocks noGrp="1"/>
          </p:cNvSpPr>
          <p:nvPr>
            <p:ph type="title"/>
          </p:nvPr>
        </p:nvSpPr>
        <p:spPr/>
        <p:txBody>
          <a:bodyPr/>
          <a:lstStyle/>
          <a:p>
            <a:r>
              <a:rPr lang="en-GB" b="1" dirty="0"/>
              <a:t>Children with complex needs</a:t>
            </a:r>
          </a:p>
        </p:txBody>
      </p:sp>
      <p:sp>
        <p:nvSpPr>
          <p:cNvPr id="3" name="Content Placeholder 2">
            <a:extLst>
              <a:ext uri="{FF2B5EF4-FFF2-40B4-BE49-F238E27FC236}">
                <a16:creationId xmlns:a16="http://schemas.microsoft.com/office/drawing/2014/main" id="{0AB0C4C2-3AE9-4E18-8A69-32C6ABC4D991}"/>
              </a:ext>
            </a:extLst>
          </p:cNvPr>
          <p:cNvSpPr>
            <a:spLocks noGrp="1"/>
          </p:cNvSpPr>
          <p:nvPr>
            <p:ph sz="quarter" idx="10"/>
          </p:nvPr>
        </p:nvSpPr>
        <p:spPr>
          <a:xfrm>
            <a:off x="784109" y="2141150"/>
            <a:ext cx="10641498" cy="3961070"/>
          </a:xfrm>
        </p:spPr>
        <p:txBody>
          <a:bodyPr>
            <a:normAutofit/>
          </a:bodyPr>
          <a:lstStyle/>
          <a:p>
            <a:pPr marL="0" indent="0">
              <a:lnSpc>
                <a:spcPct val="107000"/>
              </a:lnSpc>
              <a:spcAft>
                <a:spcPts val="600"/>
              </a:spcAft>
              <a:buNone/>
            </a:pPr>
            <a:r>
              <a:rPr lang="en-GB" dirty="0">
                <a:ea typeface="Calibri" panose="020F0502020204030204" pitchFamily="34" charset="0"/>
              </a:rPr>
              <a:t>Because of their vulnerability and high level of health inequalities this cohort of young people are often placed in a secure setting (deprivation of liberty) as a result of their behaviours and what has happened to them.</a:t>
            </a:r>
          </a:p>
          <a:p>
            <a:pPr marL="0" indent="0">
              <a:lnSpc>
                <a:spcPct val="107000"/>
              </a:lnSpc>
              <a:spcAft>
                <a:spcPts val="600"/>
              </a:spcAft>
              <a:buNone/>
            </a:pPr>
            <a:r>
              <a:rPr lang="en-GB" dirty="0">
                <a:ea typeface="Calibri" panose="020F0502020204030204" pitchFamily="34" charset="0"/>
              </a:rPr>
              <a:t>Children can be deprived of their liberty in England under one of three legal frameworks:</a:t>
            </a:r>
          </a:p>
          <a:p>
            <a:pPr marL="128588" indent="-128588">
              <a:lnSpc>
                <a:spcPct val="107000"/>
              </a:lnSpc>
              <a:spcAft>
                <a:spcPts val="600"/>
              </a:spcAft>
            </a:pPr>
            <a:r>
              <a:rPr lang="en-GB" dirty="0">
                <a:ea typeface="Calibri" panose="020F0502020204030204" pitchFamily="34" charset="0"/>
              </a:rPr>
              <a:t>Section 25 of the Children Act (1989) placing them in a secure children’s home;</a:t>
            </a:r>
          </a:p>
          <a:p>
            <a:pPr marL="128588" indent="-128588">
              <a:lnSpc>
                <a:spcPct val="107000"/>
              </a:lnSpc>
              <a:spcAft>
                <a:spcPts val="600"/>
              </a:spcAft>
            </a:pPr>
            <a:r>
              <a:rPr lang="en-GB" dirty="0">
                <a:ea typeface="Calibri" panose="020F0502020204030204" pitchFamily="34" charset="0"/>
              </a:rPr>
              <a:t>Under the Youth Justice System on remand or serving a sentence in a secure children’s home (SCH), secure training centre (STC) or young offender institution (YOI);</a:t>
            </a:r>
          </a:p>
          <a:p>
            <a:pPr marL="128588" indent="-128588">
              <a:lnSpc>
                <a:spcPct val="107000"/>
              </a:lnSpc>
              <a:spcAft>
                <a:spcPts val="600"/>
              </a:spcAft>
            </a:pPr>
            <a:r>
              <a:rPr lang="en-GB" dirty="0">
                <a:ea typeface="Calibri" panose="020F0502020204030204" pitchFamily="34" charset="0"/>
              </a:rPr>
              <a:t>The Mental Health Act (1983, as amended 2007) placing them in hospital.</a:t>
            </a:r>
          </a:p>
          <a:p>
            <a:pPr marL="0" indent="0">
              <a:lnSpc>
                <a:spcPct val="107000"/>
              </a:lnSpc>
              <a:spcAft>
                <a:spcPts val="600"/>
              </a:spcAft>
              <a:buNone/>
            </a:pPr>
            <a:r>
              <a:rPr lang="en-GB" dirty="0">
                <a:ea typeface="Calibri" panose="020F0502020204030204" pitchFamily="34" charset="0"/>
              </a:rPr>
              <a:t>Placement in the children and young people secure estate is temporary, and part of a broader pathway of care. </a:t>
            </a:r>
            <a:r>
              <a:rPr lang="en-GB" dirty="0">
                <a:ea typeface="Calibri" panose="020F0502020204030204" pitchFamily="34" charset="0"/>
                <a:hlinkClick r:id="rId2"/>
              </a:rPr>
              <a:t>The Framework for Integrated Care (Community)* </a:t>
            </a:r>
            <a:r>
              <a:rPr lang="en-GB" dirty="0">
                <a:ea typeface="Calibri" panose="020F0502020204030204" pitchFamily="34" charset="0"/>
              </a:rPr>
              <a:t>considers the needs of those who are at risk of entering the welfare, youth justice or mental health inpatient estate. It focuses on services working together in a more integrated </a:t>
            </a:r>
            <a:r>
              <a:rPr lang="en-GB" dirty="0"/>
              <a:t>way, and intervening early to best meet and deliver the needs of children with the most complex needs.  </a:t>
            </a:r>
          </a:p>
          <a:p>
            <a:endParaRPr lang="en-GB" dirty="0"/>
          </a:p>
        </p:txBody>
      </p:sp>
    </p:spTree>
    <p:extLst>
      <p:ext uri="{BB962C8B-B14F-4D97-AF65-F5344CB8AC3E}">
        <p14:creationId xmlns:p14="http://schemas.microsoft.com/office/powerpoint/2010/main" val="36638456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5F10F60-CED9-466F-852D-808984C742E6}"/>
              </a:ext>
            </a:extLst>
          </p:cNvPr>
          <p:cNvSpPr>
            <a:spLocks noGrp="1"/>
          </p:cNvSpPr>
          <p:nvPr>
            <p:ph type="title"/>
          </p:nvPr>
        </p:nvSpPr>
        <p:spPr>
          <a:xfrm>
            <a:off x="838200" y="557189"/>
            <a:ext cx="3374136" cy="5567891"/>
          </a:xfrm>
        </p:spPr>
        <p:txBody>
          <a:bodyPr vert="horz" lIns="91440" tIns="45720" rIns="91440" bIns="45720" rtlCol="0" anchor="ctr">
            <a:normAutofit/>
          </a:bodyPr>
          <a:lstStyle/>
          <a:p>
            <a:r>
              <a:rPr lang="en-US" kern="1200" dirty="0"/>
              <a:t>Services often working with this cohort of children</a:t>
            </a:r>
          </a:p>
        </p:txBody>
      </p:sp>
      <p:graphicFrame>
        <p:nvGraphicFramePr>
          <p:cNvPr id="4" name="Content Placeholder 3">
            <a:extLst>
              <a:ext uri="{FF2B5EF4-FFF2-40B4-BE49-F238E27FC236}">
                <a16:creationId xmlns:a16="http://schemas.microsoft.com/office/drawing/2014/main" id="{BB968E29-766F-4B4C-9E26-74F2B94D54A6}"/>
              </a:ext>
            </a:extLst>
          </p:cNvPr>
          <p:cNvGraphicFramePr>
            <a:graphicFrameLocks noGrp="1"/>
          </p:cNvGraphicFramePr>
          <p:nvPr>
            <p:ph sz="quarter" idx="10"/>
            <p:extLst>
              <p:ext uri="{D42A27DB-BD31-4B8C-83A1-F6EECF244321}">
                <p14:modId xmlns:p14="http://schemas.microsoft.com/office/powerpoint/2010/main" val="1539046914"/>
              </p:ext>
            </p:extLst>
          </p:nvPr>
        </p:nvGraphicFramePr>
        <p:xfrm>
          <a:off x="4827037" y="314960"/>
          <a:ext cx="6999203" cy="6319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628777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7F1D0-6011-48EE-BA13-A5BD42A5AC2C}"/>
              </a:ext>
            </a:extLst>
          </p:cNvPr>
          <p:cNvSpPr>
            <a:spLocks noGrp="1"/>
          </p:cNvSpPr>
          <p:nvPr>
            <p:ph type="title"/>
          </p:nvPr>
        </p:nvSpPr>
        <p:spPr>
          <a:xfrm>
            <a:off x="4965430" y="629268"/>
            <a:ext cx="6586491" cy="3575728"/>
          </a:xfrm>
        </p:spPr>
        <p:txBody>
          <a:bodyPr vert="horz" lIns="91440" tIns="45720" rIns="91440" bIns="45720" rtlCol="0" anchor="b">
            <a:normAutofit/>
          </a:bodyPr>
          <a:lstStyle/>
          <a:p>
            <a:r>
              <a:rPr lang="en-US" b="1" dirty="0"/>
              <a:t>How do we work better with these children to support their needs and help them to thrive.</a:t>
            </a:r>
          </a:p>
        </p:txBody>
      </p:sp>
      <p:pic>
        <p:nvPicPr>
          <p:cNvPr id="4" name="Content Placeholder 3">
            <a:extLst>
              <a:ext uri="{FF2B5EF4-FFF2-40B4-BE49-F238E27FC236}">
                <a16:creationId xmlns:a16="http://schemas.microsoft.com/office/drawing/2014/main" id="{B1A6AD27-D610-4E8B-AE46-85CFA5A31DF3}"/>
              </a:ext>
            </a:extLst>
          </p:cNvPr>
          <p:cNvPicPr>
            <a:picLocks noChangeAspect="1"/>
          </p:cNvPicPr>
          <p:nvPr/>
        </p:nvPicPr>
        <p:blipFill rotWithShape="1">
          <a:blip r:embed="rId2"/>
          <a:srcRect l="11440" r="20966"/>
          <a:stretch/>
        </p:blipFill>
        <p:spPr>
          <a:xfrm>
            <a:off x="20" y="10"/>
            <a:ext cx="4635571" cy="6857990"/>
          </a:xfrm>
          <a:prstGeom prst="rect">
            <a:avLst/>
          </a:prstGeom>
          <a:effectLst/>
        </p:spPr>
      </p:pic>
      <p:cxnSp>
        <p:nvCxnSpPr>
          <p:cNvPr id="11" name="Straight Connector 1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D8AC6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34024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0ACC3927-BBE8-49A7-ADC9-2D9CDC125636}"/>
              </a:ext>
            </a:extLst>
          </p:cNvPr>
          <p:cNvPicPr>
            <a:picLocks noGrp="1" noChangeAspect="1"/>
          </p:cNvPicPr>
          <p:nvPr>
            <p:ph sz="quarter" idx="10"/>
          </p:nvPr>
        </p:nvPicPr>
        <p:blipFill>
          <a:blip r:embed="rId2"/>
          <a:stretch>
            <a:fillRect/>
          </a:stretch>
        </p:blipFill>
        <p:spPr>
          <a:xfrm>
            <a:off x="1451663" y="1412033"/>
            <a:ext cx="9288674" cy="4839477"/>
          </a:xfrm>
          <a:prstGeom prst="rect">
            <a:avLst/>
          </a:prstGeom>
        </p:spPr>
      </p:pic>
      <p:sp>
        <p:nvSpPr>
          <p:cNvPr id="3" name="Title 1">
            <a:extLst>
              <a:ext uri="{FF2B5EF4-FFF2-40B4-BE49-F238E27FC236}">
                <a16:creationId xmlns:a16="http://schemas.microsoft.com/office/drawing/2014/main" id="{F51C0F8B-0DD1-4986-97D4-06668B7601AC}"/>
              </a:ext>
            </a:extLst>
          </p:cNvPr>
          <p:cNvSpPr>
            <a:spLocks noGrp="1"/>
          </p:cNvSpPr>
          <p:nvPr>
            <p:ph type="title"/>
          </p:nvPr>
        </p:nvSpPr>
        <p:spPr>
          <a:xfrm>
            <a:off x="298917" y="630033"/>
            <a:ext cx="10641498" cy="611649"/>
          </a:xfrm>
        </p:spPr>
        <p:txBody>
          <a:bodyPr>
            <a:normAutofit fontScale="90000"/>
          </a:bodyPr>
          <a:lstStyle/>
          <a:p>
            <a:r>
              <a:rPr lang="en-GB" b="1" dirty="0"/>
              <a:t>A Shared Understanding</a:t>
            </a:r>
            <a:br>
              <a:rPr lang="en-GB" b="1" dirty="0"/>
            </a:br>
            <a:endParaRPr lang="en-GB" dirty="0"/>
          </a:p>
        </p:txBody>
      </p:sp>
    </p:spTree>
    <p:extLst>
      <p:ext uri="{BB962C8B-B14F-4D97-AF65-F5344CB8AC3E}">
        <p14:creationId xmlns:p14="http://schemas.microsoft.com/office/powerpoint/2010/main" val="20378459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2B50A9-C54C-4031-8061-EF2160B1BDB9}"/>
              </a:ext>
            </a:extLst>
          </p:cNvPr>
          <p:cNvSpPr>
            <a:spLocks noGrp="1"/>
          </p:cNvSpPr>
          <p:nvPr>
            <p:ph type="title"/>
          </p:nvPr>
        </p:nvSpPr>
        <p:spPr>
          <a:xfrm>
            <a:off x="224272" y="1012588"/>
            <a:ext cx="10641498" cy="611649"/>
          </a:xfrm>
        </p:spPr>
        <p:txBody>
          <a:bodyPr>
            <a:normAutofit fontScale="90000"/>
          </a:bodyPr>
          <a:lstStyle/>
          <a:p>
            <a:r>
              <a:rPr lang="en-GB" b="1" dirty="0"/>
              <a:t>Changing the Fundamental Question</a:t>
            </a:r>
            <a:br>
              <a:rPr lang="en-GB" b="1" dirty="0"/>
            </a:br>
            <a:endParaRPr lang="en-GB" dirty="0"/>
          </a:p>
        </p:txBody>
      </p:sp>
      <p:pic>
        <p:nvPicPr>
          <p:cNvPr id="4" name="Picture 3">
            <a:extLst>
              <a:ext uri="{FF2B5EF4-FFF2-40B4-BE49-F238E27FC236}">
                <a16:creationId xmlns:a16="http://schemas.microsoft.com/office/drawing/2014/main" id="{81C179BB-2FEC-45EE-B98F-C75979356829}"/>
              </a:ext>
            </a:extLst>
          </p:cNvPr>
          <p:cNvPicPr>
            <a:picLocks noChangeAspect="1"/>
          </p:cNvPicPr>
          <p:nvPr/>
        </p:nvPicPr>
        <p:blipFill>
          <a:blip r:embed="rId2"/>
          <a:stretch>
            <a:fillRect/>
          </a:stretch>
        </p:blipFill>
        <p:spPr>
          <a:xfrm>
            <a:off x="2836071" y="1619613"/>
            <a:ext cx="6519858" cy="3618774"/>
          </a:xfrm>
          <a:prstGeom prst="rect">
            <a:avLst/>
          </a:prstGeom>
        </p:spPr>
      </p:pic>
      <p:sp>
        <p:nvSpPr>
          <p:cNvPr id="5" name="TextBox 4">
            <a:extLst>
              <a:ext uri="{FF2B5EF4-FFF2-40B4-BE49-F238E27FC236}">
                <a16:creationId xmlns:a16="http://schemas.microsoft.com/office/drawing/2014/main" id="{A69DA3F9-F4A0-4F60-8449-4395C0411D96}"/>
              </a:ext>
            </a:extLst>
          </p:cNvPr>
          <p:cNvSpPr txBox="1"/>
          <p:nvPr/>
        </p:nvSpPr>
        <p:spPr>
          <a:xfrm>
            <a:off x="1308222" y="3708324"/>
            <a:ext cx="1892228" cy="923330"/>
          </a:xfrm>
          <a:prstGeom prst="rect">
            <a:avLst/>
          </a:prstGeom>
          <a:noFill/>
        </p:spPr>
        <p:txBody>
          <a:bodyPr wrap="square" rtlCol="0">
            <a:spAutoFit/>
          </a:bodyPr>
          <a:lstStyle/>
          <a:p>
            <a:r>
              <a:rPr lang="en-GB" i="1" dirty="0">
                <a:latin typeface="Arial" panose="020B0604020202020204" pitchFamily="34" charset="0"/>
                <a:cs typeface="Arial" panose="020B0604020202020204" pitchFamily="34" charset="0"/>
              </a:rPr>
              <a:t>“Its what has happened to them? (&amp; Us)</a:t>
            </a:r>
          </a:p>
        </p:txBody>
      </p:sp>
      <p:sp>
        <p:nvSpPr>
          <p:cNvPr id="6" name="TextBox 5">
            <a:extLst>
              <a:ext uri="{FF2B5EF4-FFF2-40B4-BE49-F238E27FC236}">
                <a16:creationId xmlns:a16="http://schemas.microsoft.com/office/drawing/2014/main" id="{03236235-CA04-42A7-B3F4-FC9A3B8D32C4}"/>
              </a:ext>
            </a:extLst>
          </p:cNvPr>
          <p:cNvSpPr txBox="1"/>
          <p:nvPr/>
        </p:nvSpPr>
        <p:spPr>
          <a:xfrm>
            <a:off x="7883847" y="1619613"/>
            <a:ext cx="1981720" cy="923330"/>
          </a:xfrm>
          <a:prstGeom prst="rect">
            <a:avLst/>
          </a:prstGeom>
          <a:noFill/>
        </p:spPr>
        <p:txBody>
          <a:bodyPr wrap="square" rtlCol="0">
            <a:spAutoFit/>
          </a:bodyPr>
          <a:lstStyle/>
          <a:p>
            <a:r>
              <a:rPr lang="en-GB" i="1" dirty="0">
                <a:latin typeface="Arial" panose="020B0604020202020204" pitchFamily="34" charset="0"/>
                <a:cs typeface="Arial" panose="020B0604020202020204" pitchFamily="34" charset="0"/>
              </a:rPr>
              <a:t>“Its not what’s ‘wrong’ with them? (&amp; Us)</a:t>
            </a:r>
          </a:p>
        </p:txBody>
      </p:sp>
      <p:sp>
        <p:nvSpPr>
          <p:cNvPr id="7" name="TextBox 6">
            <a:extLst>
              <a:ext uri="{FF2B5EF4-FFF2-40B4-BE49-F238E27FC236}">
                <a16:creationId xmlns:a16="http://schemas.microsoft.com/office/drawing/2014/main" id="{B4C10957-2A4F-4BAF-9619-F7D76C79532C}"/>
              </a:ext>
            </a:extLst>
          </p:cNvPr>
          <p:cNvSpPr txBox="1"/>
          <p:nvPr/>
        </p:nvSpPr>
        <p:spPr>
          <a:xfrm>
            <a:off x="3966242" y="5478112"/>
            <a:ext cx="5028468" cy="1200329"/>
          </a:xfrm>
          <a:prstGeom prst="rect">
            <a:avLst/>
          </a:prstGeom>
          <a:noFill/>
        </p:spPr>
        <p:txBody>
          <a:bodyPr wrap="square" rtlCol="0">
            <a:spAutoFit/>
          </a:bodyPr>
          <a:lstStyle/>
          <a:p>
            <a:r>
              <a:rPr lang="en-GB" sz="2400" b="1" i="1" dirty="0">
                <a:latin typeface="Arial" panose="020B0604020202020204" pitchFamily="34" charset="0"/>
                <a:cs typeface="Arial" panose="020B0604020202020204" pitchFamily="34" charset="0"/>
              </a:rPr>
              <a:t>“When we truly understand the story, everything becomes understandable”</a:t>
            </a:r>
          </a:p>
        </p:txBody>
      </p:sp>
    </p:spTree>
    <p:extLst>
      <p:ext uri="{BB962C8B-B14F-4D97-AF65-F5344CB8AC3E}">
        <p14:creationId xmlns:p14="http://schemas.microsoft.com/office/powerpoint/2010/main" val="3861910196"/>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cccaf3ac-2de9-44d4-aa31-54302fceb5f7" xsi:nil="true"/>
    <lcf76f155ced4ddcb4097134ff3c332f xmlns="b7635047-484c-4f84-bce1-75ca420ae81d">
      <Terms xmlns="http://schemas.microsoft.com/office/infopath/2007/PartnerControls"/>
    </lcf76f155ced4ddcb4097134ff3c332f>
    <Review_x0020_Date xmlns="b7635047-484c-4f84-bce1-75ca420ae81d"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2235F5A1D7FF64B94879E019F565B2F" ma:contentTypeVersion="21" ma:contentTypeDescription="Create a new document." ma:contentTypeScope="" ma:versionID="2aa14efc5e852ebb31ba9fc7f4762a53">
  <xsd:schema xmlns:xsd="http://www.w3.org/2001/XMLSchema" xmlns:xs="http://www.w3.org/2001/XMLSchema" xmlns:p="http://schemas.microsoft.com/office/2006/metadata/properties" xmlns:ns2="b7635047-484c-4f84-bce1-75ca420ae81d" xmlns:ns3="51bfcd92-eb3e-40f4-8778-2bbfb88a890b" xmlns:ns4="cccaf3ac-2de9-44d4-aa31-54302fceb5f7" targetNamespace="http://schemas.microsoft.com/office/2006/metadata/properties" ma:root="true" ma:fieldsID="fb296c78c7345303f53ea0ffd60633b4" ns2:_="" ns3:_="" ns4:_="">
    <xsd:import namespace="b7635047-484c-4f84-bce1-75ca420ae81d"/>
    <xsd:import namespace="51bfcd92-eb3e-40f4-8778-2bbfb88a890b"/>
    <xsd:import namespace="cccaf3ac-2de9-44d4-aa31-54302fceb5f7"/>
    <xsd:element name="properties">
      <xsd:complexType>
        <xsd:sequence>
          <xsd:element name="documentManagement">
            <xsd:complexType>
              <xsd:all>
                <xsd:element ref="ns2:Review_x0020_Date" minOccurs="0"/>
                <xsd:element ref="ns3:SharedWithUsers" minOccurs="0"/>
                <xsd:element ref="ns3:SharedWithDetails" minOccurs="0"/>
                <xsd:element ref="ns2:MediaServiceMetadata" minOccurs="0"/>
                <xsd:element ref="ns2:MediaServiceFastMetadata" minOccurs="0"/>
                <xsd:element ref="ns2:MediaServiceAutoKeyPoints" minOccurs="0"/>
                <xsd:element ref="ns2:MediaServiceKeyPoints" minOccurs="0"/>
                <xsd:element ref="ns2:MediaLengthInSecond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4:TaxCatchAll"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635047-484c-4f84-bce1-75ca420ae81d" elementFormDefault="qualified">
    <xsd:import namespace="http://schemas.microsoft.com/office/2006/documentManagement/types"/>
    <xsd:import namespace="http://schemas.microsoft.com/office/infopath/2007/PartnerControls"/>
    <xsd:element name="Review_x0020_Date" ma:index="8" nillable="true" ma:displayName="Review date" ma:indexed="true" ma:internalName="Review_x0020_Date">
      <xsd:simpleType>
        <xsd:restriction base="dms:Text"/>
      </xsd:simple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LengthInSeconds" ma:index="15" nillable="true" ma:displayName="MediaLengthInSeconds" ma:hidden="true"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ternalName="MediaServiceDateTaken" ma:readOnly="true">
      <xsd:simpleType>
        <xsd:restriction base="dms:Text"/>
      </xsd:simpleType>
    </xsd:element>
    <xsd:element name="MediaServiceLocation" ma:index="21" nillable="true" ma:displayName="Location" ma:internalName="MediaServiceLocation" ma:readOnly="true">
      <xsd:simpleType>
        <xsd:restriction base="dms:Text"/>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443b0bdb-28a8-4814-9fb9-624c17c095f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1bfcd92-eb3e-40f4-8778-2bbfb88a890b" elementFormDefault="qualified">
    <xsd:import namespace="http://schemas.microsoft.com/office/2006/documentManagement/types"/>
    <xsd:import namespace="http://schemas.microsoft.com/office/infopath/2007/PartnerControls"/>
    <xsd:element name="SharedWithUsers" ma:index="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0"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ccaf3ac-2de9-44d4-aa31-54302fceb5f7"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1dfd61aa-f1bb-422b-ba48-68343f7c84c9}" ma:internalName="TaxCatchAll" ma:showField="CatchAllData" ma:web="51bfcd92-eb3e-40f4-8778-2bbfb88a890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4D9FD49-C1C5-400A-B04D-90A236984D1F}">
  <ds:schemaRefs>
    <ds:schemaRef ds:uri="http://purl.org/dc/elements/1.1/"/>
    <ds:schemaRef ds:uri="http://schemas.microsoft.com/office/2006/metadata/properties"/>
    <ds:schemaRef ds:uri="http://schemas.openxmlformats.org/package/2006/metadata/core-properties"/>
    <ds:schemaRef ds:uri="cccaf3ac-2de9-44d4-aa31-54302fceb5f7"/>
    <ds:schemaRef ds:uri="b7635047-484c-4f84-bce1-75ca420ae81d"/>
    <ds:schemaRef ds:uri="http://purl.org/dc/terms/"/>
    <ds:schemaRef ds:uri="http://schemas.microsoft.com/office/2006/documentManagement/types"/>
    <ds:schemaRef ds:uri="51bfcd92-eb3e-40f4-8778-2bbfb88a890b"/>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782CD7FB-4F5D-4BAF-AC4A-F172F57889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7635047-484c-4f84-bce1-75ca420ae81d"/>
    <ds:schemaRef ds:uri="51bfcd92-eb3e-40f4-8778-2bbfb88a890b"/>
    <ds:schemaRef ds:uri="cccaf3ac-2de9-44d4-aa31-54302fceb5f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6333066-D95F-4DC9-8F45-8431A5C3C76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13708</TotalTime>
  <Words>1212</Words>
  <Application>Microsoft Office PowerPoint</Application>
  <PresentationFormat>Widescreen</PresentationFormat>
  <Paragraphs>99</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Wingdings</vt:lpstr>
      <vt:lpstr>Custom Design</vt:lpstr>
      <vt:lpstr>NHS England Health &amp; Justice Children Programme     Andrew Nichols-Clarke Senior Development Lead Health &amp; Justice Children Programme  NHS England </vt:lpstr>
      <vt:lpstr>Our cohort: children with complex needs</vt:lpstr>
      <vt:lpstr>PowerPoint Presentation</vt:lpstr>
      <vt:lpstr>PowerPoint Presentation</vt:lpstr>
      <vt:lpstr>Children with complex needs</vt:lpstr>
      <vt:lpstr>Services often working with this cohort of children</vt:lpstr>
      <vt:lpstr>How do we work better with these children to support their needs and help them to thrive.</vt:lpstr>
      <vt:lpstr>A Shared Understanding </vt:lpstr>
      <vt:lpstr>Changing the Fundamental Question </vt:lpstr>
      <vt:lpstr>PowerPoint Presentation</vt:lpstr>
      <vt:lpstr>Services working better with this cohort of children</vt:lpstr>
      <vt:lpstr>Framework for Integrated Care: a system approach</vt:lpstr>
      <vt:lpstr>The Framework for Integrated Care (Community) - Principles </vt:lpstr>
      <vt:lpstr>PowerPoint Presentation</vt:lpstr>
      <vt:lpstr>PowerPoint Presentation</vt:lpstr>
      <vt:lpstr> </vt:lpstr>
      <vt:lpstr>The agreement focuses on the use of physical activity and sport across the following five areas: </vt:lpstr>
      <vt:lpstr>Thank you for listening   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16.9</dc:title>
  <dc:creator>Craig Sanderson</dc:creator>
  <cp:lastModifiedBy>NICHOLS-CLARKE, Andrew (NHS ENGLAND - X24)</cp:lastModifiedBy>
  <cp:revision>171</cp:revision>
  <dcterms:created xsi:type="dcterms:W3CDTF">2017-05-03T08:06:17Z</dcterms:created>
  <dcterms:modified xsi:type="dcterms:W3CDTF">2023-04-20T08:25:40Z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0x010100C2235F5A1D7FF64B94879E019F565B2F</vt:lpwstr>
  </property>
  <property fmtid="{D5CDD505-2E9C-101B-9397-08002B2CF9AE}" pid="3" name="TaxKeyword">
    <vt:lpwstr/>
  </property>
  <property fmtid="{D5CDD505-2E9C-101B-9397-08002B2CF9AE}" pid="4" name="Subject0">
    <vt:lpwstr/>
  </property>
  <property fmtid="{D5CDD505-2E9C-101B-9397-08002B2CF9AE}" pid="5" name="Document type0">
    <vt:lpwstr/>
  </property>
  <property fmtid="{D5CDD505-2E9C-101B-9397-08002B2CF9AE}" pid="6" name="WTTeamSiteDocumentType">
    <vt:lpwstr/>
  </property>
  <property fmtid="{D5CDD505-2E9C-101B-9397-08002B2CF9AE}" pid="7" name="WTTeamSiteDocumentTypeTaxHTField0">
    <vt:lpwstr/>
  </property>
  <property fmtid="{D5CDD505-2E9C-101B-9397-08002B2CF9AE}" pid="8" name="cebceaf3e3574cdab9f9dab6bbd34ddb">
    <vt:lpwstr/>
  </property>
  <property fmtid="{D5CDD505-2E9C-101B-9397-08002B2CF9AE}" pid="9" name="n2fe4ed80ae84f2cbc880662fe0a8735">
    <vt:lpwstr/>
  </property>
  <property fmtid="{D5CDD505-2E9C-101B-9397-08002B2CF9AE}" pid="10" name="TaxCatchAll">
    <vt:lpwstr/>
  </property>
  <property fmtid="{D5CDD505-2E9C-101B-9397-08002B2CF9AE}" pid="11" name="TaxKeywordTaxHTField">
    <vt:lpwstr/>
  </property>
  <property fmtid="{D5CDD505-2E9C-101B-9397-08002B2CF9AE}" pid="12" name="MediaServiceImageTags">
    <vt:lpwstr/>
  </property>
</Properties>
</file>