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57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7F0B"/>
    <a:srgbClr val="C76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368" autoAdjust="0"/>
  </p:normalViewPr>
  <p:slideViewPr>
    <p:cSldViewPr snapToGrid="0">
      <p:cViewPr varScale="1">
        <p:scale>
          <a:sx n="42" d="100"/>
          <a:sy n="42" d="100"/>
        </p:scale>
        <p:origin x="15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Khan" userId="3b5427cc-4a7f-400d-8332-c15bf1564814" providerId="ADAL" clId="{BC9041E4-4A91-4F3C-BAEC-85B557781A02}"/>
    <pc:docChg chg="custSel modSld">
      <pc:chgData name="Claire Khan" userId="3b5427cc-4a7f-400d-8332-c15bf1564814" providerId="ADAL" clId="{BC9041E4-4A91-4F3C-BAEC-85B557781A02}" dt="2023-04-26T20:13:29.156" v="34" actId="20577"/>
      <pc:docMkLst>
        <pc:docMk/>
      </pc:docMkLst>
      <pc:sldChg chg="modNotesTx">
        <pc:chgData name="Claire Khan" userId="3b5427cc-4a7f-400d-8332-c15bf1564814" providerId="ADAL" clId="{BC9041E4-4A91-4F3C-BAEC-85B557781A02}" dt="2023-04-26T20:12:34.010" v="1" actId="6549"/>
        <pc:sldMkLst>
          <pc:docMk/>
          <pc:sldMk cId="3968408240" sldId="257"/>
        </pc:sldMkLst>
      </pc:sldChg>
      <pc:sldChg chg="modNotesTx">
        <pc:chgData name="Claire Khan" userId="3b5427cc-4a7f-400d-8332-c15bf1564814" providerId="ADAL" clId="{BC9041E4-4A91-4F3C-BAEC-85B557781A02}" dt="2023-04-26T20:12:24.400" v="0" actId="6549"/>
        <pc:sldMkLst>
          <pc:docMk/>
          <pc:sldMk cId="383912121" sldId="258"/>
        </pc:sldMkLst>
      </pc:sldChg>
      <pc:sldChg chg="modNotesTx">
        <pc:chgData name="Claire Khan" userId="3b5427cc-4a7f-400d-8332-c15bf1564814" providerId="ADAL" clId="{BC9041E4-4A91-4F3C-BAEC-85B557781A02}" dt="2023-04-26T20:12:39.254" v="2" actId="6549"/>
        <pc:sldMkLst>
          <pc:docMk/>
          <pc:sldMk cId="3723572292" sldId="260"/>
        </pc:sldMkLst>
      </pc:sldChg>
      <pc:sldChg chg="modNotesTx">
        <pc:chgData name="Claire Khan" userId="3b5427cc-4a7f-400d-8332-c15bf1564814" providerId="ADAL" clId="{BC9041E4-4A91-4F3C-BAEC-85B557781A02}" dt="2023-04-26T20:12:48.972" v="4" actId="6549"/>
        <pc:sldMkLst>
          <pc:docMk/>
          <pc:sldMk cId="2336230866" sldId="261"/>
        </pc:sldMkLst>
      </pc:sldChg>
      <pc:sldChg chg="modNotesTx">
        <pc:chgData name="Claire Khan" userId="3b5427cc-4a7f-400d-8332-c15bf1564814" providerId="ADAL" clId="{BC9041E4-4A91-4F3C-BAEC-85B557781A02}" dt="2023-04-26T20:12:53.322" v="5" actId="6549"/>
        <pc:sldMkLst>
          <pc:docMk/>
          <pc:sldMk cId="3863787384" sldId="262"/>
        </pc:sldMkLst>
      </pc:sldChg>
      <pc:sldChg chg="modNotesTx">
        <pc:chgData name="Claire Khan" userId="3b5427cc-4a7f-400d-8332-c15bf1564814" providerId="ADAL" clId="{BC9041E4-4A91-4F3C-BAEC-85B557781A02}" dt="2023-04-26T20:12:59.862" v="8" actId="20577"/>
        <pc:sldMkLst>
          <pc:docMk/>
          <pc:sldMk cId="3050869700" sldId="263"/>
        </pc:sldMkLst>
      </pc:sldChg>
      <pc:sldChg chg="modNotesTx">
        <pc:chgData name="Claire Khan" userId="3b5427cc-4a7f-400d-8332-c15bf1564814" providerId="ADAL" clId="{BC9041E4-4A91-4F3C-BAEC-85B557781A02}" dt="2023-04-26T20:12:44.367" v="3" actId="6549"/>
        <pc:sldMkLst>
          <pc:docMk/>
          <pc:sldMk cId="1195192129" sldId="264"/>
        </pc:sldMkLst>
      </pc:sldChg>
      <pc:sldChg chg="modNotesTx">
        <pc:chgData name="Claire Khan" userId="3b5427cc-4a7f-400d-8332-c15bf1564814" providerId="ADAL" clId="{BC9041E4-4A91-4F3C-BAEC-85B557781A02}" dt="2023-04-26T20:13:04.559" v="9" actId="6549"/>
        <pc:sldMkLst>
          <pc:docMk/>
          <pc:sldMk cId="1919646322" sldId="265"/>
        </pc:sldMkLst>
      </pc:sldChg>
      <pc:sldChg chg="modSp mod">
        <pc:chgData name="Claire Khan" userId="3b5427cc-4a7f-400d-8332-c15bf1564814" providerId="ADAL" clId="{BC9041E4-4A91-4F3C-BAEC-85B557781A02}" dt="2023-04-26T20:13:29.156" v="34" actId="20577"/>
        <pc:sldMkLst>
          <pc:docMk/>
          <pc:sldMk cId="922457016" sldId="266"/>
        </pc:sldMkLst>
        <pc:spChg chg="mod">
          <ac:chgData name="Claire Khan" userId="3b5427cc-4a7f-400d-8332-c15bf1564814" providerId="ADAL" clId="{BC9041E4-4A91-4F3C-BAEC-85B557781A02}" dt="2023-04-26T20:13:29.156" v="34" actId="20577"/>
          <ac:spMkLst>
            <pc:docMk/>
            <pc:sldMk cId="922457016" sldId="266"/>
            <ac:spMk id="2" creationId="{899034AB-FBE8-2C0A-6B9F-BCEA95722751}"/>
          </ac:spMkLst>
        </pc:spChg>
        <pc:spChg chg="mod">
          <ac:chgData name="Claire Khan" userId="3b5427cc-4a7f-400d-8332-c15bf1564814" providerId="ADAL" clId="{BC9041E4-4A91-4F3C-BAEC-85B557781A02}" dt="2023-04-26T20:13:13.683" v="11" actId="27636"/>
          <ac:spMkLst>
            <pc:docMk/>
            <pc:sldMk cId="922457016" sldId="266"/>
            <ac:spMk id="4" creationId="{17AB6074-2581-9129-0554-2089C70F9F9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BF765-43FE-4FDA-9F68-3CE5690BDB67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73D1A126-83CD-4036-B060-C7F42320A122}">
      <dgm:prSet phldrT="[Text]" custT="1"/>
      <dgm:spPr/>
      <dgm:t>
        <a:bodyPr/>
        <a:lstStyle/>
        <a:p>
          <a:r>
            <a:rPr lang="en-GB" sz="1000" b="1" u="sng" dirty="0">
              <a:solidFill>
                <a:schemeClr val="tx1"/>
              </a:solidFill>
            </a:rPr>
            <a:t>Existing KPI’s               </a:t>
          </a:r>
          <a:r>
            <a:rPr lang="en-GB" sz="1000" b="1" dirty="0">
              <a:solidFill>
                <a:schemeClr val="tx1"/>
              </a:solidFill>
            </a:rPr>
            <a:t>Offending rate &amp; frequency </a:t>
          </a:r>
        </a:p>
        <a:p>
          <a:r>
            <a:rPr lang="en-GB" sz="1000" b="1" dirty="0">
              <a:solidFill>
                <a:schemeClr val="tx1"/>
              </a:solidFill>
            </a:rPr>
            <a:t>First Time Entrants </a:t>
          </a:r>
        </a:p>
        <a:p>
          <a:r>
            <a:rPr lang="en-GB" sz="1000" b="1" dirty="0">
              <a:solidFill>
                <a:schemeClr val="tx1"/>
              </a:solidFill>
            </a:rPr>
            <a:t>Use of custody</a:t>
          </a:r>
        </a:p>
      </dgm:t>
    </dgm:pt>
    <dgm:pt modelId="{B8493AE1-1DA3-44FF-AFD9-31DFF5178015}" type="parTrans" cxnId="{ED302C46-9A1A-436A-871E-1AB56053C054}">
      <dgm:prSet/>
      <dgm:spPr/>
      <dgm:t>
        <a:bodyPr/>
        <a:lstStyle/>
        <a:p>
          <a:endParaRPr lang="en-GB"/>
        </a:p>
      </dgm:t>
    </dgm:pt>
    <dgm:pt modelId="{C0323C0E-AA62-4B1B-A15E-CCF3FC608BF0}" type="sibTrans" cxnId="{ED302C46-9A1A-436A-871E-1AB56053C054}">
      <dgm:prSet/>
      <dgm:spPr/>
      <dgm:t>
        <a:bodyPr/>
        <a:lstStyle/>
        <a:p>
          <a:endParaRPr lang="en-GB"/>
        </a:p>
      </dgm:t>
    </dgm:pt>
    <dgm:pt modelId="{6C4D30F6-A913-4DA9-96FF-F4BED91ECACC}">
      <dgm:prSet phldrT="[Text]" custT="1"/>
      <dgm:spPr/>
      <dgm:t>
        <a:bodyPr/>
        <a:lstStyle/>
        <a:p>
          <a:r>
            <a:rPr lang="en-GB" sz="1000" b="1" u="sng" dirty="0"/>
            <a:t>Additional KPI’s (April2023) </a:t>
          </a:r>
          <a:r>
            <a:rPr lang="en-GB" sz="1000" b="1" dirty="0"/>
            <a:t>Accommodation</a:t>
          </a:r>
        </a:p>
        <a:p>
          <a:r>
            <a:rPr lang="en-GB" sz="1000" b="1" dirty="0"/>
            <a:t>Education, training and employment</a:t>
          </a:r>
        </a:p>
        <a:p>
          <a:r>
            <a:rPr lang="en-GB" sz="1000" b="1" dirty="0"/>
            <a:t>SEN, learning difficulties Mental health &amp; wellbeing </a:t>
          </a:r>
        </a:p>
        <a:p>
          <a:endParaRPr lang="en-GB" sz="1000" b="1" dirty="0"/>
        </a:p>
        <a:p>
          <a:r>
            <a:rPr lang="en-GB" sz="1000" b="1" dirty="0"/>
            <a:t> </a:t>
          </a:r>
        </a:p>
      </dgm:t>
    </dgm:pt>
    <dgm:pt modelId="{C98C2036-E681-40C6-A26D-400AC7DB3BB8}" type="parTrans" cxnId="{39CBB621-9200-4665-9477-BA5A79CADA45}">
      <dgm:prSet/>
      <dgm:spPr/>
      <dgm:t>
        <a:bodyPr/>
        <a:lstStyle/>
        <a:p>
          <a:endParaRPr lang="en-GB"/>
        </a:p>
      </dgm:t>
    </dgm:pt>
    <dgm:pt modelId="{06CF7195-4699-4F0D-A67B-4854B6C898D1}" type="sibTrans" cxnId="{39CBB621-9200-4665-9477-BA5A79CADA45}">
      <dgm:prSet/>
      <dgm:spPr/>
      <dgm:t>
        <a:bodyPr/>
        <a:lstStyle/>
        <a:p>
          <a:endParaRPr lang="en-GB"/>
        </a:p>
      </dgm:t>
    </dgm:pt>
    <dgm:pt modelId="{86E0CA3B-6E66-4AEC-8621-5FD7876B5CDB}">
      <dgm:prSet phldrT="[Text]" custT="1"/>
      <dgm:spPr/>
      <dgm:t>
        <a:bodyPr/>
        <a:lstStyle/>
        <a:p>
          <a:r>
            <a:rPr lang="en-GB" sz="1000" b="1" u="sng" dirty="0"/>
            <a:t>Additional KPI’s </a:t>
          </a:r>
          <a:r>
            <a:rPr lang="en-GB" sz="1000" b="1" u="sng" dirty="0" err="1"/>
            <a:t>conti</a:t>
          </a:r>
          <a:r>
            <a:rPr lang="en-GB" sz="1000" b="1" u="sng" dirty="0"/>
            <a:t>……     </a:t>
          </a:r>
        </a:p>
        <a:p>
          <a:r>
            <a:rPr lang="en-GB" sz="1000" b="1" dirty="0"/>
            <a:t> Out of court disposals          Links to wider services           Management board attendance                            Serious violence                  Victims      </a:t>
          </a:r>
        </a:p>
      </dgm:t>
    </dgm:pt>
    <dgm:pt modelId="{A0A19668-64F7-4113-8713-6843B6877A31}" type="parTrans" cxnId="{11879722-0B9B-4D23-864A-EFF0426A5A0C}">
      <dgm:prSet/>
      <dgm:spPr/>
      <dgm:t>
        <a:bodyPr/>
        <a:lstStyle/>
        <a:p>
          <a:endParaRPr lang="en-GB"/>
        </a:p>
      </dgm:t>
    </dgm:pt>
    <dgm:pt modelId="{B4BE2710-A690-4B19-8E03-7951275D3903}" type="sibTrans" cxnId="{11879722-0B9B-4D23-864A-EFF0426A5A0C}">
      <dgm:prSet/>
      <dgm:spPr/>
      <dgm:t>
        <a:bodyPr/>
        <a:lstStyle/>
        <a:p>
          <a:endParaRPr lang="en-GB"/>
        </a:p>
      </dgm:t>
    </dgm:pt>
    <dgm:pt modelId="{A6E4B94D-01E5-4CF3-B791-B544F0BDFC96}" type="pres">
      <dgm:prSet presAssocID="{0DABF765-43FE-4FDA-9F68-3CE5690BDB67}" presName="arrowDiagram" presStyleCnt="0">
        <dgm:presLayoutVars>
          <dgm:chMax val="5"/>
          <dgm:dir/>
          <dgm:resizeHandles val="exact"/>
        </dgm:presLayoutVars>
      </dgm:prSet>
      <dgm:spPr/>
    </dgm:pt>
    <dgm:pt modelId="{CC9ADA28-0C41-4A70-9083-BC988C1113E3}" type="pres">
      <dgm:prSet presAssocID="{0DABF765-43FE-4FDA-9F68-3CE5690BDB67}" presName="arrow" presStyleLbl="bgShp" presStyleIdx="0" presStyleCnt="1" custScaleY="103509" custLinFactNeighborX="86341" custLinFactNeighborY="-7872"/>
      <dgm:spPr/>
    </dgm:pt>
    <dgm:pt modelId="{9F0DBAA9-F21D-4FBF-B383-21E095E193E8}" type="pres">
      <dgm:prSet presAssocID="{0DABF765-43FE-4FDA-9F68-3CE5690BDB67}" presName="arrowDiagram3" presStyleCnt="0"/>
      <dgm:spPr/>
    </dgm:pt>
    <dgm:pt modelId="{5284C093-C994-4060-84E0-6EDD761943F2}" type="pres">
      <dgm:prSet presAssocID="{73D1A126-83CD-4036-B060-C7F42320A122}" presName="bullet3a" presStyleLbl="node1" presStyleIdx="0" presStyleCnt="3"/>
      <dgm:spPr/>
    </dgm:pt>
    <dgm:pt modelId="{CEB5B361-2F0A-48A1-B348-B0A916F95F2C}" type="pres">
      <dgm:prSet presAssocID="{73D1A126-83CD-4036-B060-C7F42320A122}" presName="textBox3a" presStyleLbl="revTx" presStyleIdx="0" presStyleCnt="3" custLinFactNeighborX="13931" custLinFactNeighborY="-27369">
        <dgm:presLayoutVars>
          <dgm:bulletEnabled val="1"/>
        </dgm:presLayoutVars>
      </dgm:prSet>
      <dgm:spPr/>
    </dgm:pt>
    <dgm:pt modelId="{6C846B04-7272-4C6A-BF4E-F6F62EF1BF44}" type="pres">
      <dgm:prSet presAssocID="{6C4D30F6-A913-4DA9-96FF-F4BED91ECACC}" presName="bullet3b" presStyleLbl="node1" presStyleIdx="1" presStyleCnt="3"/>
      <dgm:spPr/>
    </dgm:pt>
    <dgm:pt modelId="{82709E79-D39A-4B19-A821-B263E49F3BC8}" type="pres">
      <dgm:prSet presAssocID="{6C4D30F6-A913-4DA9-96FF-F4BED91ECACC}" presName="textBox3b" presStyleLbl="revTx" presStyleIdx="1" presStyleCnt="3" custLinFactNeighborX="21563" custLinFactNeighborY="-12271">
        <dgm:presLayoutVars>
          <dgm:bulletEnabled val="1"/>
        </dgm:presLayoutVars>
      </dgm:prSet>
      <dgm:spPr/>
    </dgm:pt>
    <dgm:pt modelId="{912EE911-D87B-4D3B-A1B6-FE342400C770}" type="pres">
      <dgm:prSet presAssocID="{86E0CA3B-6E66-4AEC-8621-5FD7876B5CDB}" presName="bullet3c" presStyleLbl="node1" presStyleIdx="2" presStyleCnt="3"/>
      <dgm:spPr/>
    </dgm:pt>
    <dgm:pt modelId="{C1025EB9-2B0E-43FD-8709-54F64A32F020}" type="pres">
      <dgm:prSet presAssocID="{86E0CA3B-6E66-4AEC-8621-5FD7876B5CDB}" presName="textBox3c" presStyleLbl="revTx" presStyleIdx="2" presStyleCnt="3" custScaleX="102301" custLinFactNeighborX="31919" custLinFactNeighborY="-13407">
        <dgm:presLayoutVars>
          <dgm:bulletEnabled val="1"/>
        </dgm:presLayoutVars>
      </dgm:prSet>
      <dgm:spPr/>
    </dgm:pt>
  </dgm:ptLst>
  <dgm:cxnLst>
    <dgm:cxn modelId="{39CBB621-9200-4665-9477-BA5A79CADA45}" srcId="{0DABF765-43FE-4FDA-9F68-3CE5690BDB67}" destId="{6C4D30F6-A913-4DA9-96FF-F4BED91ECACC}" srcOrd="1" destOrd="0" parTransId="{C98C2036-E681-40C6-A26D-400AC7DB3BB8}" sibTransId="{06CF7195-4699-4F0D-A67B-4854B6C898D1}"/>
    <dgm:cxn modelId="{9D071722-7C2E-465F-BC79-4E86034972CE}" type="presOf" srcId="{86E0CA3B-6E66-4AEC-8621-5FD7876B5CDB}" destId="{C1025EB9-2B0E-43FD-8709-54F64A32F020}" srcOrd="0" destOrd="0" presId="urn:microsoft.com/office/officeart/2005/8/layout/arrow2"/>
    <dgm:cxn modelId="{11879722-0B9B-4D23-864A-EFF0426A5A0C}" srcId="{0DABF765-43FE-4FDA-9F68-3CE5690BDB67}" destId="{86E0CA3B-6E66-4AEC-8621-5FD7876B5CDB}" srcOrd="2" destOrd="0" parTransId="{A0A19668-64F7-4113-8713-6843B6877A31}" sibTransId="{B4BE2710-A690-4B19-8E03-7951275D3903}"/>
    <dgm:cxn modelId="{01508D3A-9316-4FBB-B746-022978638F4A}" type="presOf" srcId="{73D1A126-83CD-4036-B060-C7F42320A122}" destId="{CEB5B361-2F0A-48A1-B348-B0A916F95F2C}" srcOrd="0" destOrd="0" presId="urn:microsoft.com/office/officeart/2005/8/layout/arrow2"/>
    <dgm:cxn modelId="{ED302C46-9A1A-436A-871E-1AB56053C054}" srcId="{0DABF765-43FE-4FDA-9F68-3CE5690BDB67}" destId="{73D1A126-83CD-4036-B060-C7F42320A122}" srcOrd="0" destOrd="0" parTransId="{B8493AE1-1DA3-44FF-AFD9-31DFF5178015}" sibTransId="{C0323C0E-AA62-4B1B-A15E-CCF3FC608BF0}"/>
    <dgm:cxn modelId="{CA5FC78B-B7EC-4287-A5CF-89AFB22BA313}" type="presOf" srcId="{0DABF765-43FE-4FDA-9F68-3CE5690BDB67}" destId="{A6E4B94D-01E5-4CF3-B791-B544F0BDFC96}" srcOrd="0" destOrd="0" presId="urn:microsoft.com/office/officeart/2005/8/layout/arrow2"/>
    <dgm:cxn modelId="{B556E4E9-A387-4D11-A809-78700365D078}" type="presOf" srcId="{6C4D30F6-A913-4DA9-96FF-F4BED91ECACC}" destId="{82709E79-D39A-4B19-A821-B263E49F3BC8}" srcOrd="0" destOrd="0" presId="urn:microsoft.com/office/officeart/2005/8/layout/arrow2"/>
    <dgm:cxn modelId="{85777CFA-227E-423A-A947-1417A725945A}" type="presParOf" srcId="{A6E4B94D-01E5-4CF3-B791-B544F0BDFC96}" destId="{CC9ADA28-0C41-4A70-9083-BC988C1113E3}" srcOrd="0" destOrd="0" presId="urn:microsoft.com/office/officeart/2005/8/layout/arrow2"/>
    <dgm:cxn modelId="{60AD6065-85A3-42A6-93F1-B39E8D471768}" type="presParOf" srcId="{A6E4B94D-01E5-4CF3-B791-B544F0BDFC96}" destId="{9F0DBAA9-F21D-4FBF-B383-21E095E193E8}" srcOrd="1" destOrd="0" presId="urn:microsoft.com/office/officeart/2005/8/layout/arrow2"/>
    <dgm:cxn modelId="{E7D2291E-A3FF-46AF-AAFD-289338AE62B7}" type="presParOf" srcId="{9F0DBAA9-F21D-4FBF-B383-21E095E193E8}" destId="{5284C093-C994-4060-84E0-6EDD761943F2}" srcOrd="0" destOrd="0" presId="urn:microsoft.com/office/officeart/2005/8/layout/arrow2"/>
    <dgm:cxn modelId="{6C721C95-10A8-4AF7-A173-F32DCF0A2628}" type="presParOf" srcId="{9F0DBAA9-F21D-4FBF-B383-21E095E193E8}" destId="{CEB5B361-2F0A-48A1-B348-B0A916F95F2C}" srcOrd="1" destOrd="0" presId="urn:microsoft.com/office/officeart/2005/8/layout/arrow2"/>
    <dgm:cxn modelId="{2526698A-A086-40F4-B984-23E28D44C1B6}" type="presParOf" srcId="{9F0DBAA9-F21D-4FBF-B383-21E095E193E8}" destId="{6C846B04-7272-4C6A-BF4E-F6F62EF1BF44}" srcOrd="2" destOrd="0" presId="urn:microsoft.com/office/officeart/2005/8/layout/arrow2"/>
    <dgm:cxn modelId="{9119498F-1384-4B61-B85F-7B9B4534A553}" type="presParOf" srcId="{9F0DBAA9-F21D-4FBF-B383-21E095E193E8}" destId="{82709E79-D39A-4B19-A821-B263E49F3BC8}" srcOrd="3" destOrd="0" presId="urn:microsoft.com/office/officeart/2005/8/layout/arrow2"/>
    <dgm:cxn modelId="{32003B5D-799B-4A20-8380-74B399E07CF5}" type="presParOf" srcId="{9F0DBAA9-F21D-4FBF-B383-21E095E193E8}" destId="{912EE911-D87B-4D3B-A1B6-FE342400C770}" srcOrd="4" destOrd="0" presId="urn:microsoft.com/office/officeart/2005/8/layout/arrow2"/>
    <dgm:cxn modelId="{07440D0B-0374-4C26-BFAE-BC705EE6BCC7}" type="presParOf" srcId="{9F0DBAA9-F21D-4FBF-B383-21E095E193E8}" destId="{C1025EB9-2B0E-43FD-8709-54F64A32F02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ADA28-0C41-4A70-9083-BC988C1113E3}">
      <dsp:nvSpPr>
        <dsp:cNvPr id="0" name=""/>
        <dsp:cNvSpPr/>
      </dsp:nvSpPr>
      <dsp:spPr>
        <a:xfrm>
          <a:off x="815598" y="-44996"/>
          <a:ext cx="4103427" cy="26546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4C093-C994-4060-84E0-6EDD761943F2}">
      <dsp:nvSpPr>
        <dsp:cNvPr id="0" name=""/>
        <dsp:cNvSpPr/>
      </dsp:nvSpPr>
      <dsp:spPr>
        <a:xfrm>
          <a:off x="928934" y="1770115"/>
          <a:ext cx="106689" cy="10668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5B361-2F0A-48A1-B348-B0A916F95F2C}">
      <dsp:nvSpPr>
        <dsp:cNvPr id="0" name=""/>
        <dsp:cNvSpPr/>
      </dsp:nvSpPr>
      <dsp:spPr>
        <a:xfrm>
          <a:off x="1115473" y="1620606"/>
          <a:ext cx="956098" cy="74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32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sng" kern="1200" dirty="0">
              <a:solidFill>
                <a:schemeClr val="tx1"/>
              </a:solidFill>
            </a:rPr>
            <a:t>Existing KPI’s               </a:t>
          </a:r>
          <a:r>
            <a:rPr lang="en-GB" sz="1000" b="1" kern="1200" dirty="0">
              <a:solidFill>
                <a:schemeClr val="tx1"/>
              </a:solidFill>
            </a:rPr>
            <a:t>Offending rate &amp; frequency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/>
              </a:solidFill>
            </a:rPr>
            <a:t>First Time Entrants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/>
              </a:solidFill>
            </a:rPr>
            <a:t>Use of custody</a:t>
          </a:r>
        </a:p>
      </dsp:txBody>
      <dsp:txXfrm>
        <a:off x="1115473" y="1620606"/>
        <a:ext cx="956098" cy="741181"/>
      </dsp:txXfrm>
    </dsp:sp>
    <dsp:sp modelId="{6C846B04-7272-4C6A-BF4E-F6F62EF1BF44}">
      <dsp:nvSpPr>
        <dsp:cNvPr id="0" name=""/>
        <dsp:cNvSpPr/>
      </dsp:nvSpPr>
      <dsp:spPr>
        <a:xfrm>
          <a:off x="1870671" y="1073046"/>
          <a:ext cx="192861" cy="192861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09E79-D39A-4B19-A821-B263E49F3BC8}">
      <dsp:nvSpPr>
        <dsp:cNvPr id="0" name=""/>
        <dsp:cNvSpPr/>
      </dsp:nvSpPr>
      <dsp:spPr>
        <a:xfrm>
          <a:off x="2179459" y="998276"/>
          <a:ext cx="984822" cy="139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93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sng" kern="1200" dirty="0"/>
            <a:t>Additional KPI’s (April2023) </a:t>
          </a:r>
          <a:r>
            <a:rPr lang="en-GB" sz="1000" b="1" kern="1200" dirty="0"/>
            <a:t>Accommodation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Education, training and employment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SEN, learning difficulties Mental health &amp; wellbeing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1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 </a:t>
          </a:r>
        </a:p>
      </dsp:txBody>
      <dsp:txXfrm>
        <a:off x="2179459" y="998276"/>
        <a:ext cx="984822" cy="1395165"/>
      </dsp:txXfrm>
    </dsp:sp>
    <dsp:sp modelId="{912EE911-D87B-4D3B-A1B6-FE342400C770}">
      <dsp:nvSpPr>
        <dsp:cNvPr id="0" name=""/>
        <dsp:cNvSpPr/>
      </dsp:nvSpPr>
      <dsp:spPr>
        <a:xfrm>
          <a:off x="3003217" y="648854"/>
          <a:ext cx="266722" cy="266722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25EB9-2B0E-43FD-8709-54F64A32F020}">
      <dsp:nvSpPr>
        <dsp:cNvPr id="0" name=""/>
        <dsp:cNvSpPr/>
      </dsp:nvSpPr>
      <dsp:spPr>
        <a:xfrm>
          <a:off x="3439593" y="543245"/>
          <a:ext cx="1007483" cy="1782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31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sng" kern="1200" dirty="0"/>
            <a:t>Additional KPI’s </a:t>
          </a:r>
          <a:r>
            <a:rPr lang="en-GB" sz="1000" b="1" u="sng" kern="1200" dirty="0" err="1"/>
            <a:t>conti</a:t>
          </a:r>
          <a:r>
            <a:rPr lang="en-GB" sz="1000" b="1" u="sng" kern="1200" dirty="0"/>
            <a:t>……    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 Out of court disposals          Links to wider services           Management board attendance                            Serious violence                  Victims      </a:t>
          </a:r>
        </a:p>
      </dsp:txBody>
      <dsp:txXfrm>
        <a:off x="3439593" y="543245"/>
        <a:ext cx="1007483" cy="178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746E5FF-4A0D-4BE4-B048-DFBDD582868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2C244BD-E80A-4DD5-B3C1-B709996E8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8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F277145-AC3A-4640-97EF-3AB439AD1BB3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52EBE37-5572-4444-8810-A0494D277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7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5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7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2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2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8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3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1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6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BE37-5572-4444-8810-A0494D2773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4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8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5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Telling your story through the power of evidence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3200" baseline="30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CLAIRE KHAN &amp; CHARLIE SPENCER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6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2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2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749B-002A-48F4-8A56-2FB3825EAE2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36.png"/><Relationship Id="rId3" Type="http://schemas.openxmlformats.org/officeDocument/2006/relationships/image" Target="../media/image20.jpeg"/><Relationship Id="rId21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diagramData" Target="../diagrams/data1.xml"/><Relationship Id="rId29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24" Type="http://schemas.microsoft.com/office/2007/relationships/diagramDrawing" Target="../diagrams/drawing1.xml"/><Relationship Id="rId5" Type="http://schemas.openxmlformats.org/officeDocument/2006/relationships/image" Target="../media/image22.png"/><Relationship Id="rId15" Type="http://schemas.openxmlformats.org/officeDocument/2006/relationships/image" Target="../media/image30.svg"/><Relationship Id="rId23" Type="http://schemas.openxmlformats.org/officeDocument/2006/relationships/diagramColors" Target="../diagrams/colors1.xml"/><Relationship Id="rId28" Type="http://schemas.openxmlformats.org/officeDocument/2006/relationships/image" Target="../media/image37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31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9.svg"/><Relationship Id="rId14" Type="http://schemas.openxmlformats.org/officeDocument/2006/relationships/image" Target="../media/image29.png"/><Relationship Id="rId22" Type="http://schemas.openxmlformats.org/officeDocument/2006/relationships/diagramQuickStyle" Target="../diagrams/quickStyle1.xml"/><Relationship Id="rId27" Type="http://schemas.microsoft.com/office/2007/relationships/hdphoto" Target="../media/hdphoto1.wdp"/><Relationship Id="rId30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23AE5-97A2-1DE1-AF17-1934F7D5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CA1D-8A91-CFE1-45D6-843BE2C6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88315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The Opportunity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6D761-CF75-700A-949A-4EBBFECC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49680"/>
            <a:ext cx="5157787" cy="4939983"/>
          </a:xfrm>
        </p:spPr>
        <p:txBody>
          <a:bodyPr>
            <a:normAutofit fontScale="92500"/>
          </a:bodyPr>
          <a:lstStyle/>
          <a:p>
            <a:r>
              <a:rPr lang="en-GB" dirty="0"/>
              <a:t>Motivate and inspire children onto a positive pathway</a:t>
            </a:r>
          </a:p>
          <a:p>
            <a:r>
              <a:rPr lang="en-GB" dirty="0"/>
              <a:t>Impact on the safety and well-being of children and wider communities</a:t>
            </a:r>
          </a:p>
          <a:p>
            <a:r>
              <a:rPr lang="en-GB" dirty="0"/>
              <a:t>Inform local youth justice strategy and programme delivery</a:t>
            </a:r>
          </a:p>
          <a:p>
            <a:r>
              <a:rPr lang="en-GB" dirty="0"/>
              <a:t>Help children to navigate away from exploitation and violence</a:t>
            </a:r>
          </a:p>
          <a:p>
            <a:r>
              <a:rPr lang="en-GB" dirty="0"/>
              <a:t>Demonstrate your contribution to achieve YJB key performance indicators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68719-873E-A007-7E50-526B065DE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49680"/>
            <a:ext cx="5183188" cy="4939983"/>
          </a:xfrm>
        </p:spPr>
        <p:txBody>
          <a:bodyPr>
            <a:normAutofit fontScale="92500"/>
          </a:bodyPr>
          <a:lstStyle/>
          <a:p>
            <a:r>
              <a:rPr lang="en-GB" dirty="0"/>
              <a:t>Ability to demonstrate ‘what works’ </a:t>
            </a:r>
          </a:p>
          <a:p>
            <a:r>
              <a:rPr lang="en-GB" dirty="0"/>
              <a:t>Tell the story in terms recognised by Youth Justice Services( or YOTS) YJB and MOJ</a:t>
            </a:r>
          </a:p>
          <a:p>
            <a:r>
              <a:rPr lang="en-GB" dirty="0"/>
              <a:t>Build the case for more strategic and operational influence in youth justice policy and practice, built on evidence</a:t>
            </a:r>
          </a:p>
          <a:p>
            <a:r>
              <a:rPr lang="en-GB" dirty="0"/>
              <a:t>Create opportunities to forge strong partner relationship with your local youth justice team</a:t>
            </a:r>
          </a:p>
        </p:txBody>
      </p:sp>
    </p:spTree>
    <p:extLst>
      <p:ext uri="{BB962C8B-B14F-4D97-AF65-F5344CB8AC3E}">
        <p14:creationId xmlns:p14="http://schemas.microsoft.com/office/powerpoint/2010/main" val="191964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34AB-FBE8-2C0A-6B9F-BCEA9572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0600"/>
            <a:ext cx="10515600" cy="700088"/>
          </a:xfrm>
        </p:spPr>
        <p:txBody>
          <a:bodyPr/>
          <a:lstStyle/>
          <a:p>
            <a:r>
              <a:rPr lang="en-GB"/>
              <a:t>THANK YOU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B6074-2581-9129-0554-2089C70F9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2160"/>
            <a:ext cx="9294812" cy="414750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5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41A0-66B7-3CDC-4EE6-1329E546D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Telling your story through the power of evidence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BE2C6-861A-BC16-B530-85620DA2B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44282"/>
          </a:xfrm>
        </p:spPr>
        <p:txBody>
          <a:bodyPr>
            <a:normAutofit/>
          </a:bodyPr>
          <a:lstStyle/>
          <a:p>
            <a:r>
              <a:rPr lang="en-GB" dirty="0"/>
              <a:t>Claire Khan &amp; Charlie Spencer </a:t>
            </a:r>
          </a:p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April 2023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3F5549-25E0-6E9F-1828-C5B04E38E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260" y="1244009"/>
            <a:ext cx="10962168" cy="401379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Todays Session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GB" sz="2400" b="1" dirty="0"/>
              <a:t>Why</a:t>
            </a:r>
            <a:r>
              <a:rPr lang="en-GB" sz="2400" dirty="0"/>
              <a:t> do we need to take an evidence based approach to telling stories?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GB" sz="2400" b="1" dirty="0"/>
              <a:t>What</a:t>
            </a:r>
            <a:r>
              <a:rPr lang="en-GB" sz="2400" dirty="0"/>
              <a:t> information underpins the stories we tell?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GB" sz="2400" b="1" dirty="0"/>
              <a:t>Review</a:t>
            </a:r>
            <a:r>
              <a:rPr lang="en-GB" sz="2400" dirty="0"/>
              <a:t> a case study to better understand the potential that exists in the YJSF data, both as an individual organisation and as part of a national network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GB" sz="2400" b="1" dirty="0"/>
              <a:t>How</a:t>
            </a:r>
            <a:r>
              <a:rPr lang="en-GB" sz="2400" dirty="0"/>
              <a:t> can you use the project data to connect into your local YJS.</a:t>
            </a:r>
          </a:p>
        </p:txBody>
      </p:sp>
    </p:spTree>
    <p:extLst>
      <p:ext uri="{BB962C8B-B14F-4D97-AF65-F5344CB8AC3E}">
        <p14:creationId xmlns:p14="http://schemas.microsoft.com/office/powerpoint/2010/main" val="153067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E7D3D-D314-30D7-8F34-3AFFB00A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728" y="-237883"/>
            <a:ext cx="5776272" cy="863763"/>
          </a:xfrm>
        </p:spPr>
        <p:txBody>
          <a:bodyPr>
            <a:noAutofit/>
          </a:bodyPr>
          <a:lstStyle/>
          <a:p>
            <a:pPr marL="342900" indent="-342900" algn="r"/>
            <a:br>
              <a:rPr lang="en-GB" sz="3200" dirty="0"/>
            </a:br>
            <a:br>
              <a:rPr lang="en-GB" sz="3200" dirty="0"/>
            </a:br>
            <a:r>
              <a:rPr lang="en-GB" sz="2400" b="1" dirty="0">
                <a:solidFill>
                  <a:schemeClr val="bg1"/>
                </a:solidFill>
              </a:rPr>
              <a:t>Why do we need to take an evidence based approach to telling stories? 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4" name="Content Placeholder 13" descr="Pound with solid fill">
            <a:extLst>
              <a:ext uri="{FF2B5EF4-FFF2-40B4-BE49-F238E27FC236}">
                <a16:creationId xmlns:a16="http://schemas.microsoft.com/office/drawing/2014/main" id="{8CE12630-AD63-3724-1B0B-A9A622BBD6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239" y="2341673"/>
            <a:ext cx="823912" cy="82391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9B7D1-4A2E-7451-959B-0A3260069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332" y="1697273"/>
            <a:ext cx="3378984" cy="1963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6D5008-CF39-D68E-9754-335F8EF98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838" y="3292971"/>
            <a:ext cx="2771809" cy="1514229"/>
          </a:xfrm>
          <a:prstGeom prst="rect">
            <a:avLst/>
          </a:prstGeom>
        </p:spPr>
      </p:pic>
      <p:pic>
        <p:nvPicPr>
          <p:cNvPr id="16" name="Graphic 15" descr="Meeting with solid fill">
            <a:extLst>
              <a:ext uri="{FF2B5EF4-FFF2-40B4-BE49-F238E27FC236}">
                <a16:creationId xmlns:a16="http://schemas.microsoft.com/office/drawing/2014/main" id="{C21C9F48-6E24-63A8-17C8-5A0493BD9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9281" y="3378958"/>
            <a:ext cx="1199514" cy="1199514"/>
          </a:xfrm>
          <a:prstGeom prst="rect">
            <a:avLst/>
          </a:prstGeom>
        </p:spPr>
      </p:pic>
      <p:pic>
        <p:nvPicPr>
          <p:cNvPr id="18" name="Graphic 17" descr="Business Growth with solid fill">
            <a:extLst>
              <a:ext uri="{FF2B5EF4-FFF2-40B4-BE49-F238E27FC236}">
                <a16:creationId xmlns:a16="http://schemas.microsoft.com/office/drawing/2014/main" id="{7FBE5195-DA3A-D1F0-893B-CBEC3AE725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6720" y="4402748"/>
            <a:ext cx="1570918" cy="1570918"/>
          </a:xfrm>
          <a:prstGeom prst="rect">
            <a:avLst/>
          </a:prstGeom>
        </p:spPr>
      </p:pic>
      <p:pic>
        <p:nvPicPr>
          <p:cNvPr id="20" name="Graphic 19" descr="Microphone with solid fill">
            <a:extLst>
              <a:ext uri="{FF2B5EF4-FFF2-40B4-BE49-F238E27FC236}">
                <a16:creationId xmlns:a16="http://schemas.microsoft.com/office/drawing/2014/main" id="{11A22DC3-7E83-6914-59BF-A08A3C67F0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27894" y="3423965"/>
            <a:ext cx="978782" cy="978782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66C5732E-F492-17C1-5B70-EF88944B5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22722" y="2371273"/>
            <a:ext cx="823912" cy="823912"/>
          </a:xfrm>
          <a:prstGeom prst="rect">
            <a:avLst/>
          </a:prstGeom>
        </p:spPr>
      </p:pic>
      <p:pic>
        <p:nvPicPr>
          <p:cNvPr id="25" name="Graphic 24" descr="Aspiration with solid fill">
            <a:extLst>
              <a:ext uri="{FF2B5EF4-FFF2-40B4-BE49-F238E27FC236}">
                <a16:creationId xmlns:a16="http://schemas.microsoft.com/office/drawing/2014/main" id="{A321B5A1-988B-2A0C-7127-B3CEFA5430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16581" y="1018996"/>
            <a:ext cx="1246295" cy="1246295"/>
          </a:xfrm>
          <a:prstGeom prst="rect">
            <a:avLst/>
          </a:prstGeom>
        </p:spPr>
      </p:pic>
      <p:sp>
        <p:nvSpPr>
          <p:cNvPr id="28" name="Arrow: Bent 27">
            <a:extLst>
              <a:ext uri="{FF2B5EF4-FFF2-40B4-BE49-F238E27FC236}">
                <a16:creationId xmlns:a16="http://schemas.microsoft.com/office/drawing/2014/main" id="{D62D9C4C-4DEA-96F6-BB2F-4A394443F571}"/>
              </a:ext>
            </a:extLst>
          </p:cNvPr>
          <p:cNvSpPr/>
          <p:nvPr/>
        </p:nvSpPr>
        <p:spPr>
          <a:xfrm>
            <a:off x="802104" y="2678768"/>
            <a:ext cx="943228" cy="1754459"/>
          </a:xfrm>
          <a:prstGeom prst="bentArrow">
            <a:avLst/>
          </a:prstGeom>
          <a:solidFill>
            <a:srgbClr val="C77F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D6E30243-B80E-1529-5088-4E174FF72230}"/>
              </a:ext>
            </a:extLst>
          </p:cNvPr>
          <p:cNvSpPr/>
          <p:nvPr/>
        </p:nvSpPr>
        <p:spPr>
          <a:xfrm rot="5400000">
            <a:off x="5774310" y="1806698"/>
            <a:ext cx="738496" cy="2038483"/>
          </a:xfrm>
          <a:prstGeom prst="bentArrow">
            <a:avLst/>
          </a:prstGeom>
          <a:solidFill>
            <a:srgbClr val="C77F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B990C60A-1C2B-BA28-7FF2-9BF5815B3C84}"/>
              </a:ext>
            </a:extLst>
          </p:cNvPr>
          <p:cNvSpPr/>
          <p:nvPr/>
        </p:nvSpPr>
        <p:spPr>
          <a:xfrm>
            <a:off x="9103983" y="1384712"/>
            <a:ext cx="823911" cy="1652079"/>
          </a:xfrm>
          <a:prstGeom prst="bentArrow">
            <a:avLst/>
          </a:prstGeom>
          <a:solidFill>
            <a:srgbClr val="C77F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F5F9AAB4-6A86-50FC-ADE1-6DD2C9CF398A}"/>
              </a:ext>
            </a:extLst>
          </p:cNvPr>
          <p:cNvSpPr/>
          <p:nvPr/>
        </p:nvSpPr>
        <p:spPr>
          <a:xfrm>
            <a:off x="1969846" y="5160727"/>
            <a:ext cx="1570918" cy="464603"/>
          </a:xfrm>
          <a:prstGeom prst="leftArrow">
            <a:avLst/>
          </a:prstGeom>
          <a:solidFill>
            <a:srgbClr val="C77F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8E5D6-CFF7-A192-2EF2-5A308029BA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475" y="4807200"/>
            <a:ext cx="1768620" cy="1165208"/>
          </a:xfrm>
          <a:prstGeom prst="rect">
            <a:avLst/>
          </a:prstGeom>
        </p:spPr>
      </p:pic>
      <p:pic>
        <p:nvPicPr>
          <p:cNvPr id="38" name="Picture 37" descr="A picture containing text, outdoor object, honeycomb&#10;&#10;Description automatically generated">
            <a:extLst>
              <a:ext uri="{FF2B5EF4-FFF2-40B4-BE49-F238E27FC236}">
                <a16:creationId xmlns:a16="http://schemas.microsoft.com/office/drawing/2014/main" id="{1BA79397-BE96-F5A0-4F4D-6907307BD0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33" y="4561960"/>
            <a:ext cx="2691961" cy="1514229"/>
          </a:xfrm>
          <a:prstGeom prst="rect">
            <a:avLst/>
          </a:prstGeom>
        </p:spPr>
      </p:pic>
      <p:sp>
        <p:nvSpPr>
          <p:cNvPr id="39" name="Arrow: Left 38">
            <a:extLst>
              <a:ext uri="{FF2B5EF4-FFF2-40B4-BE49-F238E27FC236}">
                <a16:creationId xmlns:a16="http://schemas.microsoft.com/office/drawing/2014/main" id="{311B3EBA-7139-E613-ACEA-C17479D22D80}"/>
              </a:ext>
            </a:extLst>
          </p:cNvPr>
          <p:cNvSpPr/>
          <p:nvPr/>
        </p:nvSpPr>
        <p:spPr>
          <a:xfrm>
            <a:off x="6430814" y="5352095"/>
            <a:ext cx="3704791" cy="353915"/>
          </a:xfrm>
          <a:prstGeom prst="leftArrow">
            <a:avLst/>
          </a:prstGeom>
          <a:solidFill>
            <a:srgbClr val="C77F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0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Website&#10;&#10;Description automatically generated">
            <a:extLst>
              <a:ext uri="{FF2B5EF4-FFF2-40B4-BE49-F238E27FC236}">
                <a16:creationId xmlns:a16="http://schemas.microsoft.com/office/drawing/2014/main" id="{D6F3C9BD-727C-6E23-E8C5-FF3A95A8A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51" y="2959658"/>
            <a:ext cx="3577969" cy="20126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75BAE3-BF28-DC58-E64C-5C9CA49DD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8100"/>
            <a:ext cx="3958880" cy="2315846"/>
          </a:xfrm>
          <a:prstGeom prst="rect">
            <a:avLst/>
          </a:prstGeom>
        </p:spPr>
      </p:pic>
      <p:pic>
        <p:nvPicPr>
          <p:cNvPr id="24" name="Content Placeholder 23" descr="Shape&#10;&#10;Description automatically generated">
            <a:extLst>
              <a:ext uri="{FF2B5EF4-FFF2-40B4-BE49-F238E27FC236}">
                <a16:creationId xmlns:a16="http://schemas.microsoft.com/office/drawing/2014/main" id="{685FCDB3-21F1-34C2-17D7-8E2CE3700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05" y="1801195"/>
            <a:ext cx="1594415" cy="9300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7BD7C1-0569-8ED6-BDE0-0AE9A1332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69" y="5154429"/>
            <a:ext cx="11915716" cy="6899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B6BEE6-A3A3-0752-B2C6-A9F8026D5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569" y="5840395"/>
            <a:ext cx="11915716" cy="349268"/>
          </a:xfrm>
          <a:prstGeom prst="rect">
            <a:avLst/>
          </a:prstGeom>
        </p:spPr>
      </p:pic>
      <p:pic>
        <p:nvPicPr>
          <p:cNvPr id="40" name="Graphic 39" descr="Meeting with solid fill">
            <a:extLst>
              <a:ext uri="{FF2B5EF4-FFF2-40B4-BE49-F238E27FC236}">
                <a16:creationId xmlns:a16="http://schemas.microsoft.com/office/drawing/2014/main" id="{9E63DDA1-221C-3EF9-924F-C43ABEC7B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9232" y="2894063"/>
            <a:ext cx="1456729" cy="1456729"/>
          </a:xfrm>
          <a:prstGeom prst="rect">
            <a:avLst/>
          </a:prstGeom>
        </p:spPr>
      </p:pic>
      <p:pic>
        <p:nvPicPr>
          <p:cNvPr id="42" name="Graphic 41" descr="Address Book outline">
            <a:extLst>
              <a:ext uri="{FF2B5EF4-FFF2-40B4-BE49-F238E27FC236}">
                <a16:creationId xmlns:a16="http://schemas.microsoft.com/office/drawing/2014/main" id="{83D28A8F-9B7D-8AA5-47DF-04D1C178E4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0396" y="2099681"/>
            <a:ext cx="914400" cy="914400"/>
          </a:xfrm>
          <a:prstGeom prst="rect">
            <a:avLst/>
          </a:prstGeom>
        </p:spPr>
      </p:pic>
      <p:pic>
        <p:nvPicPr>
          <p:cNvPr id="44" name="Graphic 43" descr="Bar graph with upward trend outline">
            <a:extLst>
              <a:ext uri="{FF2B5EF4-FFF2-40B4-BE49-F238E27FC236}">
                <a16:creationId xmlns:a16="http://schemas.microsoft.com/office/drawing/2014/main" id="{F2A234F4-93B0-4585-F43C-4496ECF35E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48926" y="1145799"/>
            <a:ext cx="914400" cy="914400"/>
          </a:xfrm>
          <a:prstGeom prst="rect">
            <a:avLst/>
          </a:prstGeom>
        </p:spPr>
      </p:pic>
      <p:pic>
        <p:nvPicPr>
          <p:cNvPr id="46" name="Graphic 45" descr="Gears outline">
            <a:extLst>
              <a:ext uri="{FF2B5EF4-FFF2-40B4-BE49-F238E27FC236}">
                <a16:creationId xmlns:a16="http://schemas.microsoft.com/office/drawing/2014/main" id="{542CD8BD-8708-02B9-4AB3-2DECA104EA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38800" y="4073106"/>
            <a:ext cx="914400" cy="914400"/>
          </a:xfrm>
          <a:prstGeom prst="rect">
            <a:avLst/>
          </a:prstGeom>
        </p:spPr>
      </p:pic>
      <p:pic>
        <p:nvPicPr>
          <p:cNvPr id="48" name="Graphic 47" descr="Good Idea outline">
            <a:extLst>
              <a:ext uri="{FF2B5EF4-FFF2-40B4-BE49-F238E27FC236}">
                <a16:creationId xmlns:a16="http://schemas.microsoft.com/office/drawing/2014/main" id="{63CC5263-D883-FF65-7CE0-C85C588686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94973" y="1101623"/>
            <a:ext cx="914400" cy="914400"/>
          </a:xfrm>
          <a:prstGeom prst="rect">
            <a:avLst/>
          </a:prstGeom>
        </p:spPr>
      </p:pic>
      <p:pic>
        <p:nvPicPr>
          <p:cNvPr id="50" name="Graphic 49" descr="Research outline">
            <a:extLst>
              <a:ext uri="{FF2B5EF4-FFF2-40B4-BE49-F238E27FC236}">
                <a16:creationId xmlns:a16="http://schemas.microsoft.com/office/drawing/2014/main" id="{26C53AA7-9E76-46E0-9CEF-652DB22DE4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81442" y="4079781"/>
            <a:ext cx="914400" cy="914400"/>
          </a:xfrm>
          <a:prstGeom prst="rect">
            <a:avLst/>
          </a:prstGeom>
        </p:spPr>
      </p:pic>
      <p:graphicFrame>
        <p:nvGraphicFramePr>
          <p:cNvPr id="77" name="Diagram 76">
            <a:extLst>
              <a:ext uri="{FF2B5EF4-FFF2-40B4-BE49-F238E27FC236}">
                <a16:creationId xmlns:a16="http://schemas.microsoft.com/office/drawing/2014/main" id="{DA39FE06-1309-3929-667E-45F28AECE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883286"/>
              </p:ext>
            </p:extLst>
          </p:nvPr>
        </p:nvGraphicFramePr>
        <p:xfrm>
          <a:off x="223292" y="2520736"/>
          <a:ext cx="4919026" cy="256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78" name="Picture 77">
            <a:extLst>
              <a:ext uri="{FF2B5EF4-FFF2-40B4-BE49-F238E27FC236}">
                <a16:creationId xmlns:a16="http://schemas.microsoft.com/office/drawing/2014/main" id="{F5FB852B-AED8-B6C1-156B-4DC6DAF50C2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1370" y="4185319"/>
            <a:ext cx="720459" cy="5382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637304E-46D8-AFF8-831C-9BD008912920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490" y="992494"/>
            <a:ext cx="1753429" cy="17534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2FC4671-C077-DB5B-80B3-E95D8A638E1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6371" y="972076"/>
            <a:ext cx="1101491" cy="9552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92" name="Content Placeholder 91" descr="Diagram&#10;&#10;Description automatically generated">
            <a:extLst>
              <a:ext uri="{FF2B5EF4-FFF2-40B4-BE49-F238E27FC236}">
                <a16:creationId xmlns:a16="http://schemas.microsoft.com/office/drawing/2014/main" id="{AACCBF8D-45E5-1AD9-E0C5-08DBE30C64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28" y="3590325"/>
            <a:ext cx="2491657" cy="140155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52BBA-3111-065D-200F-55E506DF564F}"/>
              </a:ext>
            </a:extLst>
          </p:cNvPr>
          <p:cNvSpPr txBox="1"/>
          <p:nvPr/>
        </p:nvSpPr>
        <p:spPr>
          <a:xfrm>
            <a:off x="111789" y="3429000"/>
            <a:ext cx="175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TURNAROUND</a:t>
            </a:r>
          </a:p>
          <a:p>
            <a:r>
              <a:rPr lang="en-GB" b="1" dirty="0"/>
              <a:t>SCHEME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12B32-9E25-0593-205D-600F01D7591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09111" y="5913423"/>
            <a:ext cx="590385" cy="245994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F0AB1BF0-F483-1860-38F6-45560F81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448" y="152400"/>
            <a:ext cx="5268552" cy="473480"/>
          </a:xfrm>
        </p:spPr>
        <p:txBody>
          <a:bodyPr>
            <a:noAutofit/>
          </a:bodyPr>
          <a:lstStyle/>
          <a:p>
            <a:pPr marL="342900" indent="-342900" algn="r"/>
            <a:br>
              <a:rPr lang="en-GB" sz="3200" dirty="0"/>
            </a:br>
            <a:br>
              <a:rPr lang="en-GB" sz="3200" dirty="0"/>
            </a:br>
            <a:r>
              <a:rPr lang="en-GB" sz="2400" b="1" dirty="0">
                <a:solidFill>
                  <a:schemeClr val="bg1"/>
                </a:solidFill>
              </a:rPr>
              <a:t>What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information underpins the stories we tell?</a:t>
            </a: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3200" b="1" dirty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7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FDEFD67A-B5C9-1A47-67CC-9D4B9E3BF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26" y="1330102"/>
            <a:ext cx="6521987" cy="3668618"/>
          </a:xfrm>
        </p:spPr>
      </p:pic>
      <p:pic>
        <p:nvPicPr>
          <p:cNvPr id="3" name="Graphic 2" descr="School girl with solid fill">
            <a:extLst>
              <a:ext uri="{FF2B5EF4-FFF2-40B4-BE49-F238E27FC236}">
                <a16:creationId xmlns:a16="http://schemas.microsoft.com/office/drawing/2014/main" id="{5460683A-0635-FA9D-71A5-6947FCDA3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6979" y="3108309"/>
            <a:ext cx="641381" cy="641381"/>
          </a:xfrm>
          <a:prstGeom prst="rect">
            <a:avLst/>
          </a:prstGeom>
        </p:spPr>
      </p:pic>
      <p:pic>
        <p:nvPicPr>
          <p:cNvPr id="16" name="Graphic 15" descr="School boy with solid fill">
            <a:extLst>
              <a:ext uri="{FF2B5EF4-FFF2-40B4-BE49-F238E27FC236}">
                <a16:creationId xmlns:a16="http://schemas.microsoft.com/office/drawing/2014/main" id="{ECAE3A28-8D81-76C3-0031-4A5948B1C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9881" y="3108308"/>
            <a:ext cx="641382" cy="641382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0B4BCBB7-4CA5-0B2A-9D51-DF260173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881" y="414662"/>
            <a:ext cx="5268552" cy="473480"/>
          </a:xfrm>
        </p:spPr>
        <p:txBody>
          <a:bodyPr>
            <a:noAutofit/>
          </a:bodyPr>
          <a:lstStyle/>
          <a:p>
            <a:pPr marL="342900" indent="-342900" algn="r"/>
            <a:r>
              <a:rPr lang="en-GB" sz="3200" b="1" dirty="0">
                <a:solidFill>
                  <a:schemeClr val="bg1"/>
                </a:solidFill>
              </a:rPr>
              <a:t>Case Study </a:t>
            </a:r>
            <a:br>
              <a:rPr lang="en-GB" sz="3200" b="1" dirty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1A25-744D-E37F-AF6E-4A666C11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08" y="33339"/>
            <a:ext cx="10515600" cy="823912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Case Study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1FB49-150D-6EDA-CE3B-560E2232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121"/>
            <a:ext cx="5157787" cy="823912"/>
          </a:xfrm>
        </p:spPr>
        <p:txBody>
          <a:bodyPr/>
          <a:lstStyle/>
          <a:p>
            <a:r>
              <a:rPr lang="en-GB" dirty="0"/>
              <a:t>YJSF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0E63C-79FF-AE6B-75ED-0A968FDCE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1034"/>
            <a:ext cx="5157787" cy="46068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b="1" dirty="0"/>
              <a:t>Place</a:t>
            </a:r>
            <a:r>
              <a:rPr lang="en-GB" sz="2900" dirty="0"/>
              <a:t> – Manchester (LSOA – 1,500 people) </a:t>
            </a:r>
          </a:p>
          <a:p>
            <a:pPr lvl="1"/>
            <a:r>
              <a:rPr lang="en-GB" sz="2500" dirty="0"/>
              <a:t>IMD 1 </a:t>
            </a:r>
          </a:p>
          <a:p>
            <a:pPr lvl="1"/>
            <a:r>
              <a:rPr lang="en-GB" sz="2500" dirty="0"/>
              <a:t>IDACI 1 </a:t>
            </a:r>
          </a:p>
          <a:p>
            <a:pPr lvl="1"/>
            <a:r>
              <a:rPr lang="en-GB" sz="2500" dirty="0"/>
              <a:t>52% of 0-15 year olds in this community are living in relative low income </a:t>
            </a:r>
          </a:p>
          <a:p>
            <a:pPr lvl="1"/>
            <a:r>
              <a:rPr lang="en-GB" sz="2500" dirty="0"/>
              <a:t>The community is ranked in the 20% (440) incidents/annum) across Manchester for</a:t>
            </a:r>
            <a:r>
              <a:rPr lang="en-GB" sz="2500" b="1" dirty="0"/>
              <a:t> 4 </a:t>
            </a:r>
            <a:r>
              <a:rPr lang="en-GB" sz="2500" dirty="0"/>
              <a:t>indicators of crime: </a:t>
            </a:r>
          </a:p>
          <a:p>
            <a:pPr lvl="1"/>
            <a:endParaRPr lang="en-GB" sz="2500" dirty="0"/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 recorded crime (GMP)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iolent crime, (GMP)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A&amp;E attendances by victim home address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A&amp;E attendances by estimated location of incident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Ambulance call outs due to assault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(GMCA, 2021/22)</a:t>
            </a:r>
          </a:p>
          <a:p>
            <a:pPr lvl="2"/>
            <a:endParaRPr lang="en-GB" sz="2200" dirty="0"/>
          </a:p>
          <a:p>
            <a:pPr lvl="1"/>
            <a:r>
              <a:rPr lang="en-GB" sz="2500" dirty="0"/>
              <a:t>Education data, 68% FMS eligibility, 72% EAL, 25% achieve grade 5 or above in Maths and English at GCSE</a:t>
            </a:r>
          </a:p>
          <a:p>
            <a:pPr lvl="1"/>
            <a:r>
              <a:rPr lang="en-GB" sz="2500" dirty="0"/>
              <a:t>The population ethnicity (Census 2021) </a:t>
            </a:r>
          </a:p>
          <a:p>
            <a:pPr lvl="2"/>
            <a:r>
              <a:rPr lang="en-GB" sz="2200" dirty="0"/>
              <a:t>46% white </a:t>
            </a:r>
          </a:p>
          <a:p>
            <a:pPr lvl="2"/>
            <a:r>
              <a:rPr lang="en-GB" sz="2200" dirty="0"/>
              <a:t>20% black</a:t>
            </a:r>
          </a:p>
          <a:p>
            <a:pPr lvl="2"/>
            <a:r>
              <a:rPr lang="en-GB" sz="2200" dirty="0"/>
              <a:t>22% Asian </a:t>
            </a:r>
          </a:p>
          <a:p>
            <a:pPr lvl="2"/>
            <a:r>
              <a:rPr lang="en-GB" sz="2200" dirty="0"/>
              <a:t>8% mixed </a:t>
            </a:r>
          </a:p>
          <a:p>
            <a:pPr lvl="2"/>
            <a:r>
              <a:rPr lang="en-GB" sz="2200" dirty="0"/>
              <a:t> 4% other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A1F63-7117-1EF7-B5B3-CD262A3F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6" y="932994"/>
            <a:ext cx="3829489" cy="2496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F4F8B9-DB9B-653E-571D-DFEB5D88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640" y="3504743"/>
            <a:ext cx="3638360" cy="27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F9BE0-5FF0-8448-0FB1-AE7CF7F95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908" y="1041083"/>
            <a:ext cx="5157787" cy="82391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YJSF DATA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3FABF-C109-E8AE-9530-DE44132D1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513" y="1453039"/>
            <a:ext cx="4844731" cy="469519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6000" b="1" dirty="0"/>
              <a:t>People</a:t>
            </a:r>
            <a:r>
              <a:rPr lang="en-GB" sz="3500" dirty="0"/>
              <a:t> </a:t>
            </a:r>
          </a:p>
          <a:p>
            <a:pPr marL="0" indent="0">
              <a:buNone/>
            </a:pPr>
            <a:r>
              <a:rPr lang="en-GB" sz="3500" dirty="0"/>
              <a:t>Reach </a:t>
            </a:r>
          </a:p>
          <a:p>
            <a:pPr lvl="1"/>
            <a:r>
              <a:rPr lang="en-GB" sz="3500" dirty="0"/>
              <a:t>23 young people (YP) engaged</a:t>
            </a:r>
          </a:p>
          <a:p>
            <a:pPr lvl="1"/>
            <a:r>
              <a:rPr lang="en-GB" sz="3500" dirty="0"/>
              <a:t>Age – 58% 15-17 years old , 42% 10-14 years old </a:t>
            </a:r>
          </a:p>
          <a:p>
            <a:pPr lvl="1"/>
            <a:r>
              <a:rPr lang="en-GB" sz="3500" dirty="0"/>
              <a:t>Ethnicity – 57% of cohort were black, 13% mixed, 30% white</a:t>
            </a:r>
          </a:p>
          <a:p>
            <a:pPr lvl="1"/>
            <a:r>
              <a:rPr lang="en-GB" sz="3500" dirty="0"/>
              <a:t>Gender – 84% male </a:t>
            </a:r>
          </a:p>
          <a:p>
            <a:pPr marL="0" lvl="1" indent="0">
              <a:buNone/>
            </a:pPr>
            <a:r>
              <a:rPr lang="en-GB" sz="3500" dirty="0"/>
              <a:t>Vulnerability (secondary cohort) </a:t>
            </a:r>
          </a:p>
          <a:p>
            <a:pPr lvl="1"/>
            <a:r>
              <a:rPr lang="en-GB" sz="3500" dirty="0"/>
              <a:t>Excluded from school </a:t>
            </a:r>
          </a:p>
          <a:p>
            <a:pPr lvl="1"/>
            <a:r>
              <a:rPr lang="en-GB" sz="3500" dirty="0"/>
              <a:t>Arrested in the last 3 months </a:t>
            </a:r>
          </a:p>
          <a:p>
            <a:pPr lvl="1"/>
            <a:r>
              <a:rPr lang="en-GB" sz="3500" dirty="0"/>
              <a:t>Have been involved in gangs </a:t>
            </a:r>
          </a:p>
          <a:p>
            <a:pPr lvl="1"/>
            <a:r>
              <a:rPr lang="en-GB" sz="3500" dirty="0"/>
              <a:t>Are in care</a:t>
            </a:r>
          </a:p>
          <a:p>
            <a:pPr marL="0" lvl="1" indent="0">
              <a:buNone/>
            </a:pPr>
            <a:r>
              <a:rPr lang="en-GB" sz="3500" dirty="0"/>
              <a:t>Pathways </a:t>
            </a:r>
          </a:p>
          <a:p>
            <a:pPr marL="784225" lvl="1" indent="-342900"/>
            <a:r>
              <a:rPr lang="en-GB" sz="3500" dirty="0"/>
              <a:t>40% YP referred through formal pathways, Youth Justice &amp; Education </a:t>
            </a:r>
          </a:p>
          <a:p>
            <a:pPr marL="784225" lvl="1" indent="-342900"/>
            <a:r>
              <a:rPr lang="en-GB" sz="3500" dirty="0"/>
              <a:t>60% YP reached the session via informal pathways	</a:t>
            </a:r>
          </a:p>
          <a:p>
            <a:pPr marL="0" lvl="1" indent="0">
              <a:buNone/>
            </a:pPr>
            <a:r>
              <a:rPr lang="en-GB" sz="3500" dirty="0"/>
              <a:t>Non attendance data </a:t>
            </a:r>
          </a:p>
          <a:p>
            <a:pPr marL="441325" lvl="1" indent="0"/>
            <a:r>
              <a:rPr lang="en-GB" sz="3500" dirty="0"/>
              <a:t>       Phone calls with parents or statutory service </a:t>
            </a:r>
          </a:p>
          <a:p>
            <a:pPr marL="441325" lvl="1" indent="0"/>
            <a:r>
              <a:rPr lang="en-GB" sz="3500" dirty="0"/>
              <a:t>       Made changes to the group dynamics, made transport available, and changed the time</a:t>
            </a:r>
          </a:p>
          <a:p>
            <a:pPr lvl="1"/>
            <a:endParaRPr lang="en-GB" sz="3500" dirty="0"/>
          </a:p>
          <a:p>
            <a:pPr marL="457200" lvl="1" indent="-457200">
              <a:buNone/>
            </a:pPr>
            <a:r>
              <a:rPr lang="en-GB" sz="3500" dirty="0"/>
              <a:t>Safeguarding  </a:t>
            </a:r>
          </a:p>
          <a:p>
            <a:pPr marL="441325" lvl="1" indent="0"/>
            <a:r>
              <a:rPr lang="en-GB" sz="3500" dirty="0"/>
              <a:t>	Neglect, behaviour, domestic abuse, bullying</a:t>
            </a:r>
          </a:p>
          <a:p>
            <a:pPr marL="708025" lvl="1" indent="-266700"/>
            <a:endParaRPr lang="en-GB" dirty="0"/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4961ED-58E4-2F81-C42F-0C6F9B63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08" y="33339"/>
            <a:ext cx="10515600" cy="823912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Case Study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0A155A-3EFE-6337-348B-5B750249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44" y="2551747"/>
            <a:ext cx="6905756" cy="34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442D4-4D5F-9108-DF87-278E705CE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68" y="1056323"/>
            <a:ext cx="5157787" cy="823912"/>
          </a:xfrm>
        </p:spPr>
        <p:txBody>
          <a:bodyPr/>
          <a:lstStyle/>
          <a:p>
            <a:r>
              <a:rPr lang="en-GB" dirty="0"/>
              <a:t>YJSF DATA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1DE7C-5F33-FD0F-FBB9-1B36D4CF8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554" y="1432560"/>
            <a:ext cx="5829021" cy="4757103"/>
          </a:xfrm>
        </p:spPr>
        <p:txBody>
          <a:bodyPr>
            <a:normAutofit lnSpcReduction="10000"/>
          </a:bodyPr>
          <a:lstStyle/>
          <a:p>
            <a:pPr marL="457200" lvl="1" indent="-365125">
              <a:buNone/>
            </a:pPr>
            <a:r>
              <a:rPr lang="en-GB" b="1" dirty="0"/>
              <a:t>Priority (outcomes) </a:t>
            </a:r>
          </a:p>
          <a:p>
            <a:pPr marL="457200" lvl="1" indent="-365125">
              <a:buNone/>
            </a:pPr>
            <a:endParaRPr lang="en-GB" b="1" dirty="0"/>
          </a:p>
          <a:p>
            <a:pPr lvl="2"/>
            <a:r>
              <a:rPr lang="en-GB" dirty="0"/>
              <a:t>Staff : Young People Delivery Ratio</a:t>
            </a:r>
          </a:p>
          <a:p>
            <a:pPr lvl="3"/>
            <a:r>
              <a:rPr lang="en-GB" dirty="0"/>
              <a:t>sport (1:10) </a:t>
            </a:r>
          </a:p>
          <a:p>
            <a:pPr lvl="3"/>
            <a:r>
              <a:rPr lang="en-GB" dirty="0"/>
              <a:t>sport plus (1:4) </a:t>
            </a:r>
          </a:p>
          <a:p>
            <a:pPr lvl="2"/>
            <a:r>
              <a:rPr lang="en-GB" dirty="0"/>
              <a:t>Average number of sessions attended = 9 (hours to include sport, sport plus &amp; pastoral) </a:t>
            </a:r>
          </a:p>
          <a:p>
            <a:pPr lvl="2"/>
            <a:r>
              <a:rPr lang="en-GB" dirty="0"/>
              <a:t>Football, basketball, multi-sports, fitness </a:t>
            </a:r>
          </a:p>
          <a:p>
            <a:pPr lvl="2"/>
            <a:r>
              <a:rPr lang="en-GB" dirty="0"/>
              <a:t>Mentoring, 1:1 youth work, volunteering, food, qualification </a:t>
            </a:r>
          </a:p>
          <a:p>
            <a:pPr lvl="2"/>
            <a:r>
              <a:rPr lang="en-GB" dirty="0"/>
              <a:t>Engagement</a:t>
            </a:r>
          </a:p>
          <a:p>
            <a:pPr lvl="3"/>
            <a:r>
              <a:rPr lang="en-GB" dirty="0"/>
              <a:t>Average 1</a:t>
            </a:r>
            <a:r>
              <a:rPr lang="en-GB" baseline="30000" dirty="0"/>
              <a:t>st</a:t>
            </a:r>
            <a:r>
              <a:rPr lang="en-GB" dirty="0"/>
              <a:t> reading = 2.5</a:t>
            </a:r>
          </a:p>
          <a:p>
            <a:pPr lvl="3"/>
            <a:r>
              <a:rPr lang="en-GB" dirty="0"/>
              <a:t>Average 2</a:t>
            </a:r>
            <a:r>
              <a:rPr lang="en-GB" baseline="30000" dirty="0"/>
              <a:t>nd</a:t>
            </a:r>
            <a:r>
              <a:rPr lang="en-GB" dirty="0"/>
              <a:t> reading = 3.1</a:t>
            </a:r>
          </a:p>
          <a:p>
            <a:pPr lvl="2"/>
            <a:r>
              <a:rPr lang="en-GB" dirty="0"/>
              <a:t>Achievement: qualifications/ training </a:t>
            </a:r>
          </a:p>
          <a:p>
            <a:pPr lvl="2"/>
            <a:endParaRPr lang="en-GB" dirty="0"/>
          </a:p>
        </p:txBody>
      </p:sp>
      <p:pic>
        <p:nvPicPr>
          <p:cNvPr id="13" name="Content Placeholder 12" descr="A picture containing text, outdoor object, honeycomb&#10;&#10;Description automatically generated">
            <a:extLst>
              <a:ext uri="{FF2B5EF4-FFF2-40B4-BE49-F238E27FC236}">
                <a16:creationId xmlns:a16="http://schemas.microsoft.com/office/drawing/2014/main" id="{D5048F77-52F4-824D-8548-6A9A0416A9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55" y="857251"/>
            <a:ext cx="5530532" cy="311092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CDEC9A-FE2A-84A2-3CAB-29CF4C3E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08" y="33339"/>
            <a:ext cx="10515600" cy="823912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Case Study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36C95-3528-7BA5-9DE3-F29FA600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60" y="3860801"/>
            <a:ext cx="3496627" cy="23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630</Words>
  <Application>Microsoft Office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Telling your story through the power of evidence </vt:lpstr>
      <vt:lpstr>PowerPoint Presentation</vt:lpstr>
      <vt:lpstr>  Why do we need to take an evidence based approach to telling stories?  </vt:lpstr>
      <vt:lpstr>  What information underpins the stories we tell?  </vt:lpstr>
      <vt:lpstr>Case Study  </vt:lpstr>
      <vt:lpstr>Case Study</vt:lpstr>
      <vt:lpstr>Case Study</vt:lpstr>
      <vt:lpstr>Case Study</vt:lpstr>
      <vt:lpstr>The Opportunity </vt:lpstr>
      <vt:lpstr>THANK YOU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Pickles</dc:creator>
  <cp:lastModifiedBy>Claire Khan</cp:lastModifiedBy>
  <cp:revision>4</cp:revision>
  <cp:lastPrinted>2023-04-26T20:11:37Z</cp:lastPrinted>
  <dcterms:created xsi:type="dcterms:W3CDTF">2023-04-03T12:31:37Z</dcterms:created>
  <dcterms:modified xsi:type="dcterms:W3CDTF">2023-04-26T20:13:29Z</dcterms:modified>
</cp:coreProperties>
</file>